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272" r:id="rId5"/>
    <p:sldId id="279" r:id="rId6"/>
    <p:sldId id="271" r:id="rId7"/>
    <p:sldId id="275" r:id="rId8"/>
    <p:sldId id="276" r:id="rId9"/>
    <p:sldId id="277" r:id="rId10"/>
    <p:sldId id="28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6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7B2"/>
    <a:srgbClr val="003865"/>
    <a:srgbClr val="78BE21"/>
    <a:srgbClr val="000000"/>
    <a:srgbClr val="E8E8E8"/>
    <a:srgbClr val="0D0D0D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E37F3-94D8-4EF0-B2AD-94FCD9E96537}" v="1" dt="2021-02-01T20:56:23.892"/>
    <p1510:client id="{637D8931-5913-49C1-AB11-221547219BD5}" v="73" dt="2021-01-27T21:37:09.676"/>
    <p1510:client id="{715A8823-1446-49C1-A953-83484B1E9338}" v="1" dt="2021-02-01T21:09:30.267"/>
    <p1510:client id="{8D7A2BE9-CDBC-4C28-9A5E-F031273B6EE0}" v="32" dt="2021-01-27T19:46:38.584"/>
    <p1510:client id="{F8F8AD8B-37EE-40EA-BC78-DA052EA53F7E}" v="23" dt="2021-01-28T04:53:01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89884" autoAdjust="0"/>
  </p:normalViewPr>
  <p:slideViewPr>
    <p:cSldViewPr snapToGrid="0">
      <p:cViewPr varScale="1">
        <p:scale>
          <a:sx n="118" d="100"/>
          <a:sy n="118" d="100"/>
        </p:scale>
        <p:origin x="9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8F8AD8B-37EE-40EA-BC78-DA052EA53F7E}"/>
    <pc:docChg chg="modSld">
      <pc:chgData name="" userId="" providerId="" clId="Web-{F8F8AD8B-37EE-40EA-BC78-DA052EA53F7E}" dt="2021-01-28T04:53:01.884" v="10" actId="20577"/>
      <pc:docMkLst>
        <pc:docMk/>
      </pc:docMkLst>
      <pc:sldChg chg="modSp">
        <pc:chgData name="" userId="" providerId="" clId="Web-{F8F8AD8B-37EE-40EA-BC78-DA052EA53F7E}" dt="2021-01-28T04:53:01.884" v="10" actId="20577"/>
        <pc:sldMkLst>
          <pc:docMk/>
          <pc:sldMk cId="983310490" sldId="287"/>
        </pc:sldMkLst>
        <pc:spChg chg="mod">
          <ac:chgData name="" userId="" providerId="" clId="Web-{F8F8AD8B-37EE-40EA-BC78-DA052EA53F7E}" dt="2021-01-28T04:53:01.884" v="10" actId="20577"/>
          <ac:spMkLst>
            <pc:docMk/>
            <pc:sldMk cId="983310490" sldId="287"/>
            <ac:spMk id="2" creationId="{E819F1A9-6250-46B8-A7CF-240AFA804C57}"/>
          </ac:spMkLst>
        </pc:spChg>
      </pc:sldChg>
    </pc:docChg>
  </pc:docChgLst>
  <pc:docChgLst>
    <pc:chgData clId="Web-{225E37F3-94D8-4EF0-B2AD-94FCD9E96537}"/>
    <pc:docChg chg="modSld">
      <pc:chgData name="" userId="" providerId="" clId="Web-{225E37F3-94D8-4EF0-B2AD-94FCD9E96537}" dt="2021-02-01T20:56:23.892" v="0" actId="20577"/>
      <pc:docMkLst>
        <pc:docMk/>
      </pc:docMkLst>
      <pc:sldChg chg="modSp">
        <pc:chgData name="" userId="" providerId="" clId="Web-{225E37F3-94D8-4EF0-B2AD-94FCD9E96537}" dt="2021-02-01T20:56:23.892" v="0" actId="20577"/>
        <pc:sldMkLst>
          <pc:docMk/>
          <pc:sldMk cId="3690078820" sldId="284"/>
        </pc:sldMkLst>
        <pc:spChg chg="mod">
          <ac:chgData name="" userId="" providerId="" clId="Web-{225E37F3-94D8-4EF0-B2AD-94FCD9E96537}" dt="2021-02-01T20:56:23.892" v="0" actId="20577"/>
          <ac:spMkLst>
            <pc:docMk/>
            <pc:sldMk cId="3690078820" sldId="284"/>
            <ac:spMk id="3" creationId="{5C975DFC-A2AC-492B-8732-0927A4F75697}"/>
          </ac:spMkLst>
        </pc:spChg>
      </pc:sldChg>
    </pc:docChg>
  </pc:docChgLst>
  <pc:docChgLst>
    <pc:chgData clId="Web-{8D7A2BE9-CDBC-4C28-9A5E-F031273B6EE0}"/>
    <pc:docChg chg="modSld">
      <pc:chgData name="" userId="" providerId="" clId="Web-{8D7A2BE9-CDBC-4C28-9A5E-F031273B6EE0}" dt="2021-01-27T19:46:38.584" v="13" actId="20577"/>
      <pc:docMkLst>
        <pc:docMk/>
      </pc:docMkLst>
      <pc:sldChg chg="modSp">
        <pc:chgData name="" userId="" providerId="" clId="Web-{8D7A2BE9-CDBC-4C28-9A5E-F031273B6EE0}" dt="2021-01-27T19:46:38.584" v="13" actId="20577"/>
        <pc:sldMkLst>
          <pc:docMk/>
          <pc:sldMk cId="2129971222" sldId="286"/>
        </pc:sldMkLst>
        <pc:spChg chg="mod">
          <ac:chgData name="" userId="" providerId="" clId="Web-{8D7A2BE9-CDBC-4C28-9A5E-F031273B6EE0}" dt="2021-01-27T19:46:38.584" v="13" actId="20577"/>
          <ac:spMkLst>
            <pc:docMk/>
            <pc:sldMk cId="2129971222" sldId="286"/>
            <ac:spMk id="3" creationId="{F02492E1-4ED0-476A-A774-D3F8C0960AD7}"/>
          </ac:spMkLst>
        </pc:spChg>
      </pc:sldChg>
    </pc:docChg>
  </pc:docChgLst>
  <pc:docChgLst>
    <pc:chgData clId="Web-{715A8823-1446-49C1-A953-83484B1E9338}"/>
    <pc:docChg chg="modSld">
      <pc:chgData name="" userId="" providerId="" clId="Web-{715A8823-1446-49C1-A953-83484B1E9338}" dt="2021-02-01T21:09:30.267" v="0" actId="20577"/>
      <pc:docMkLst>
        <pc:docMk/>
      </pc:docMkLst>
      <pc:sldChg chg="modSp">
        <pc:chgData name="" userId="" providerId="" clId="Web-{715A8823-1446-49C1-A953-83484B1E9338}" dt="2021-02-01T21:09:30.267" v="0" actId="20577"/>
        <pc:sldMkLst>
          <pc:docMk/>
          <pc:sldMk cId="3690078820" sldId="284"/>
        </pc:sldMkLst>
        <pc:spChg chg="mod">
          <ac:chgData name="" userId="" providerId="" clId="Web-{715A8823-1446-49C1-A953-83484B1E9338}" dt="2021-02-01T21:09:30.267" v="0" actId="20577"/>
          <ac:spMkLst>
            <pc:docMk/>
            <pc:sldMk cId="3690078820" sldId="284"/>
            <ac:spMk id="3" creationId="{5C975DFC-A2AC-492B-8732-0927A4F75697}"/>
          </ac:spMkLst>
        </pc:spChg>
      </pc:sldChg>
    </pc:docChg>
  </pc:docChgLst>
  <pc:docChgLst>
    <pc:chgData clId="Web-{637D8931-5913-49C1-AB11-221547219BD5}"/>
    <pc:docChg chg="addSld delSld modSld">
      <pc:chgData name="" userId="" providerId="" clId="Web-{637D8931-5913-49C1-AB11-221547219BD5}" dt="2021-01-27T21:37:09.676" v="41" actId="14100"/>
      <pc:docMkLst>
        <pc:docMk/>
      </pc:docMkLst>
      <pc:sldChg chg="modSp del">
        <pc:chgData name="" userId="" providerId="" clId="Web-{637D8931-5913-49C1-AB11-221547219BD5}" dt="2021-01-27T21:36:55.003" v="40"/>
        <pc:sldMkLst>
          <pc:docMk/>
          <pc:sldMk cId="2129971222" sldId="286"/>
        </pc:sldMkLst>
        <pc:spChg chg="mod">
          <ac:chgData name="" userId="" providerId="" clId="Web-{637D8931-5913-49C1-AB11-221547219BD5}" dt="2021-01-27T21:35:42.043" v="14" actId="20577"/>
          <ac:spMkLst>
            <pc:docMk/>
            <pc:sldMk cId="2129971222" sldId="286"/>
            <ac:spMk id="3" creationId="{F02492E1-4ED0-476A-A774-D3F8C0960AD7}"/>
          </ac:spMkLst>
        </pc:spChg>
      </pc:sldChg>
      <pc:sldChg chg="addSp delSp modSp add replId">
        <pc:chgData name="" userId="" providerId="" clId="Web-{637D8931-5913-49C1-AB11-221547219BD5}" dt="2021-01-27T21:37:09.676" v="41" actId="14100"/>
        <pc:sldMkLst>
          <pc:docMk/>
          <pc:sldMk cId="983310490" sldId="287"/>
        </pc:sldMkLst>
        <pc:spChg chg="mod">
          <ac:chgData name="" userId="" providerId="" clId="Web-{637D8931-5913-49C1-AB11-221547219BD5}" dt="2021-01-27T21:37:09.676" v="41" actId="14100"/>
          <ac:spMkLst>
            <pc:docMk/>
            <pc:sldMk cId="983310490" sldId="287"/>
            <ac:spMk id="2" creationId="{E819F1A9-6250-46B8-A7CF-240AFA804C57}"/>
          </ac:spMkLst>
        </pc:spChg>
        <pc:spChg chg="del mod">
          <ac:chgData name="" userId="" providerId="" clId="Web-{637D8931-5913-49C1-AB11-221547219BD5}" dt="2021-01-27T21:36:40.908" v="36"/>
          <ac:spMkLst>
            <pc:docMk/>
            <pc:sldMk cId="983310490" sldId="287"/>
            <ac:spMk id="3" creationId="{F02492E1-4ED0-476A-A774-D3F8C0960AD7}"/>
          </ac:spMkLst>
        </pc:spChg>
        <pc:spChg chg="del mod">
          <ac:chgData name="" userId="" providerId="" clId="Web-{637D8931-5913-49C1-AB11-221547219BD5}" dt="2021-01-27T21:36:38.001" v="33"/>
          <ac:spMkLst>
            <pc:docMk/>
            <pc:sldMk cId="983310490" sldId="287"/>
            <ac:spMk id="7" creationId="{F1DBF283-9647-41F0-A9B5-A87892318FCC}"/>
          </ac:spMkLst>
        </pc:spChg>
        <pc:spChg chg="add mod">
          <ac:chgData name="" userId="" providerId="" clId="Web-{637D8931-5913-49C1-AB11-221547219BD5}" dt="2021-01-27T21:36:52.487" v="39" actId="20577"/>
          <ac:spMkLst>
            <pc:docMk/>
            <pc:sldMk cId="983310490" sldId="287"/>
            <ac:spMk id="8" creationId="{C1BD6139-F94D-404F-9376-1543E6A7E4F0}"/>
          </ac:spMkLst>
        </pc:spChg>
        <pc:picChg chg="del">
          <ac:chgData name="" userId="" providerId="" clId="Web-{637D8931-5913-49C1-AB11-221547219BD5}" dt="2021-01-27T21:36:35.423" v="31"/>
          <ac:picMkLst>
            <pc:docMk/>
            <pc:sldMk cId="983310490" sldId="287"/>
            <ac:picMk id="3074" creationId="{AD4BA89D-CAE5-438F-BD07-8C510522AB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2/1/2021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0"/>
            <a:ext cx="12192000" cy="351937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B0FE8-C672-40F2-9AFD-E34A87717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15" y="3656525"/>
            <a:ext cx="6163168" cy="1502271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699" y="1244070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State of Minnesota logo">
            <a:extLst>
              <a:ext uri="{FF2B5EF4-FFF2-40B4-BE49-F238E27FC236}">
                <a16:creationId xmlns:a16="http://schemas.microsoft.com/office/drawing/2014/main" id="{A8F862EB-8A05-4F8A-A66C-AD0451B2A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1"/>
            <a:ext cx="12192000" cy="202018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781409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rgbClr val="003865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State of Minnesota logo">
            <a:extLst>
              <a:ext uri="{FF2B5EF4-FFF2-40B4-BE49-F238E27FC236}">
                <a16:creationId xmlns:a16="http://schemas.microsoft.com/office/drawing/2014/main" id="{A8F862EB-8A05-4F8A-A66C-AD0451B2A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2E0AC-F773-4E8B-8EAD-D3CF207A1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94" y="253484"/>
            <a:ext cx="6419212" cy="1564683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3C00897E-6AD5-4A11-8892-AAF6408B2786}"/>
              </a:ext>
            </a:extLst>
          </p:cNvPr>
          <p:cNvSpPr/>
          <p:nvPr userDrawn="1"/>
        </p:nvSpPr>
        <p:spPr bwMode="auto">
          <a:xfrm>
            <a:off x="0" y="2020187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69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89696-AC97-4B85-930C-99F483F77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7" y="352310"/>
            <a:ext cx="5608326" cy="1367030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2139442"/>
            <a:ext cx="12192000" cy="471855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1802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D242C-24FB-43A0-BCB6-43756FC812F6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Minnesota | mn.gov/governor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3C00897E-6AD5-4A11-8892-AAF6408B2786}"/>
              </a:ext>
            </a:extLst>
          </p:cNvPr>
          <p:cNvSpPr/>
          <p:nvPr userDrawn="1"/>
        </p:nvSpPr>
        <p:spPr bwMode="auto">
          <a:xfrm>
            <a:off x="0" y="203383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97B49-6BEB-4644-A06F-3EE5EDFD5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84" y="6424928"/>
            <a:ext cx="531920" cy="2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60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</a:t>
            </a:r>
            <a:r>
              <a:rPr lang="en-US" dirty="0" err="1"/>
              <a:t>Minnesta</a:t>
            </a:r>
            <a:r>
              <a:rPr lang="en-US" dirty="0"/>
              <a:t>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FFE40-A3EA-4B39-A9B6-361AAA241C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7" y="272955"/>
            <a:ext cx="5023886" cy="1224572"/>
          </a:xfrm>
          <a:prstGeom prst="rect">
            <a:avLst/>
          </a:prstGeom>
        </p:spPr>
      </p:pic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281785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2817850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4623083"/>
            <a:ext cx="10515600" cy="15794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One Minnesota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mn.gov/governor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8" descr="State of Minnesota logo">
            <a:extLst>
              <a:ext uri="{FF2B5EF4-FFF2-40B4-BE49-F238E27FC236}">
                <a16:creationId xmlns:a16="http://schemas.microsoft.com/office/drawing/2014/main" id="{CDEB8994-75CC-4D8F-BEF3-8739C060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94F804-653A-41F1-A565-1098D9DEB37A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One Minnesota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 mn.gov/governor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8B94A-C99D-4FE3-B488-ADCA3CD21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7" y="272955"/>
            <a:ext cx="5023886" cy="1224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F5FF82-848D-4531-BB7C-0FBF3CC2F9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84" y="6424928"/>
            <a:ext cx="531920" cy="2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248C8F-7FE4-4FBD-805E-AE8368AB8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" y="5840678"/>
            <a:ext cx="3940233" cy="960432"/>
          </a:xfrm>
          <a:prstGeom prst="rect">
            <a:avLst/>
          </a:prstGeom>
        </p:spPr>
      </p:pic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0FD1606-B0BA-42A2-8980-A47D62385A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7" y="442519"/>
            <a:ext cx="3519373" cy="857847"/>
          </a:xfrm>
          <a:prstGeom prst="rect">
            <a:avLst/>
          </a:prstGeom>
        </p:spPr>
      </p:pic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6" name="Picture 8" descr="State of Minnesota logo">
            <a:extLst>
              <a:ext uri="{FF2B5EF4-FFF2-40B4-BE49-F238E27FC236}">
                <a16:creationId xmlns:a16="http://schemas.microsoft.com/office/drawing/2014/main" id="{3558DFE1-D6FA-4ABB-A8AE-5B1DC844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 descr="State of Minnesota logo">
            <a:extLst>
              <a:ext uri="{FF2B5EF4-FFF2-40B4-BE49-F238E27FC236}">
                <a16:creationId xmlns:a16="http://schemas.microsoft.com/office/drawing/2014/main" id="{D2445326-56F2-4711-852D-4D682988B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30" r:id="rId2"/>
    <p:sldLayoutId id="2147483831" r:id="rId3"/>
    <p:sldLayoutId id="2147483787" r:id="rId4"/>
    <p:sldLayoutId id="2147483795" r:id="rId5"/>
    <p:sldLayoutId id="2147483711" r:id="rId6"/>
    <p:sldLayoutId id="2147483712" r:id="rId7"/>
    <p:sldLayoutId id="2147483790" r:id="rId8"/>
    <p:sldLayoutId id="2147483789" r:id="rId9"/>
    <p:sldLayoutId id="2147483714" r:id="rId10"/>
    <p:sldLayoutId id="2147483780" r:id="rId11"/>
    <p:sldLayoutId id="2147483826" r:id="rId12"/>
    <p:sldLayoutId id="2147483801" r:id="rId13"/>
    <p:sldLayoutId id="2147483803" r:id="rId14"/>
    <p:sldLayoutId id="2147483744" r:id="rId15"/>
    <p:sldLayoutId id="2147483793" r:id="rId16"/>
    <p:sldLayoutId id="2147483767" r:id="rId17"/>
    <p:sldLayoutId id="2147483771" r:id="rId18"/>
    <p:sldLayoutId id="2147483772" r:id="rId19"/>
    <p:sldLayoutId id="2147483820" r:id="rId20"/>
    <p:sldLayoutId id="2147483769" r:id="rId21"/>
    <p:sldLayoutId id="2147483770" r:id="rId22"/>
    <p:sldLayoutId id="2147483829" r:id="rId23"/>
    <p:sldLayoutId id="2147483732" r:id="rId24"/>
    <p:sldLayoutId id="2147483733" r:id="rId25"/>
    <p:sldLayoutId id="2147483750" r:id="rId26"/>
    <p:sldLayoutId id="2147483765" r:id="rId27"/>
    <p:sldLayoutId id="2147483823" r:id="rId28"/>
    <p:sldLayoutId id="2147483825" r:id="rId29"/>
    <p:sldLayoutId id="2147483808" r:id="rId30"/>
    <p:sldLayoutId id="2147483807" r:id="rId31"/>
    <p:sldLayoutId id="2147483738" r:id="rId32"/>
    <p:sldLayoutId id="2147483739" r:id="rId33"/>
    <p:sldLayoutId id="2147483754" r:id="rId34"/>
    <p:sldLayoutId id="2147483755" r:id="rId35"/>
    <p:sldLayoutId id="2147483759" r:id="rId36"/>
    <p:sldLayoutId id="2147483797" r:id="rId37"/>
    <p:sldLayoutId id="2147483827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.mn.gov/s.asp?k=16122136258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1.safelinks.protection.outlook.com/?url=https%3A%2F%2Fwww.mnhs.org%2Fcapitol%2Flearn%2Fart%2Flist%3Ftitle%3D%26type%3DAll%26location%3D%26order%3Dfield_art_type%26sort%3Ddesc&amp;data=04%7C01%7Cploua.yang%40state.mn.us%7Cf28f69462e4047d9892708d8c301c771%7Ceb14b04624c445198f26b89c2159828c%7C0%7C0%7C637473759688381950%7CUnknown%7CTWFpbGZsb3d8eyJWIjoiMC4wLjAwMDAiLCJQIjoiV2luMzIiLCJBTiI6Ik1haWwiLCJXVCI6Mn0%3D%7C1000&amp;sdata=2OuigUopKo63m676OPb0sysQvXGOh2W8GBwuhGA7%2Fbk%3D&amp;reserved=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EB6B-62F2-4CA9-A61F-0893809FB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Kooxda La-Talinta ee Ka Qaybgalka Dadweynaha ee CAAPB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326C6-FA6B-448C-834B-D507D09C33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525C7-881F-46C6-B3EC-003A9AE953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Logo, company name  Description automatically generated">
            <a:extLst>
              <a:ext uri="{FF2B5EF4-FFF2-40B4-BE49-F238E27FC236}">
                <a16:creationId xmlns:a16="http://schemas.microsoft.com/office/drawing/2014/main" id="{0678D222-C1A5-485A-B85F-E445E45B0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5" y="327171"/>
            <a:ext cx="2009775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37113-2BB1-41E2-A3D2-DA3C1E62F8DF}"/>
              </a:ext>
            </a:extLst>
          </p:cNvPr>
          <p:cNvSpPr txBox="1"/>
          <p:nvPr/>
        </p:nvSpPr>
        <p:spPr>
          <a:xfrm>
            <a:off x="4668080" y="474362"/>
            <a:ext cx="522305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Gudiga Dhismaha iyo Qorshaynta ee Capitol Area (Guriga Madaxtooyada)  </a:t>
            </a:r>
          </a:p>
        </p:txBody>
      </p:sp>
    </p:spTree>
    <p:extLst>
      <p:ext uri="{BB962C8B-B14F-4D97-AF65-F5344CB8AC3E}">
        <p14:creationId xmlns:p14="http://schemas.microsoft.com/office/powerpoint/2010/main" val="75521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Dood-wadaaga - Su’aal #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1594624"/>
            <a:ext cx="11214099" cy="4582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5500" dirty="0">
                <a:ea typeface="+mn-lt"/>
                <a:cs typeface="+mn-lt"/>
              </a:rPr>
              <a:t>Maxaa Capitol-ka looga baahan yahay in wax laga beddelo? </a:t>
            </a: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5500" dirty="0">
                <a:ea typeface="+mn-lt"/>
                <a:cs typeface="+mn-lt"/>
              </a:rPr>
              <a:t>Maxaa ay tahay in uu sidiisa sii ahaado?</a:t>
            </a:r>
            <a:endParaRPr lang="en-US" dirty="0">
              <a:ea typeface="+mn-lt"/>
              <a:cs typeface="+mn-lt"/>
            </a:endParaRPr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3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Dood-wadaaga - Su’aal #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1594624"/>
            <a:ext cx="11214099" cy="4582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ea typeface="+mn-lt"/>
                <a:cs typeface="+mn-lt"/>
              </a:rPr>
              <a:t>Waa maxay qiimaha aad jeceshahay in ay Gudiga Dhismaha iyo Qorshaynta ee Capitol Area u adeegsadaan marka ay go'aan ka gaarayaan taallooyinka, taallada xuska, iyo shaqooyinka farshaxanka ee ku yaalla </a:t>
            </a:r>
            <a:r>
              <a:rPr lang="en-US" sz="5000" dirty="0" err="1">
                <a:ea typeface="+mn-lt"/>
                <a:cs typeface="+mn-lt"/>
              </a:rPr>
              <a:t>Xarunta</a:t>
            </a:r>
            <a:r>
              <a:rPr lang="en-US" sz="5000" dirty="0">
                <a:ea typeface="+mn-lt"/>
                <a:cs typeface="+mn-lt"/>
              </a:rPr>
              <a:t> Capitol-ka?</a:t>
            </a:r>
            <a:endParaRPr lang="en-US" sz="5000" dirty="0"/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2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Dood-wadaaga - Su’aal #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1594624"/>
            <a:ext cx="11214099" cy="4582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ea typeface="+mn-lt"/>
                <a:cs typeface="+mn-lt"/>
              </a:rPr>
              <a:t>Maxaa kugu sababi lahaa inaad soo booqato oo aad ku raaxaysato Capitol-ka?</a:t>
            </a: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5000" dirty="0">
              <a:cs typeface="Calibri"/>
            </a:endParaRPr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7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Ra'yi ururin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3039249"/>
            <a:ext cx="11214099" cy="31377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ea typeface="+mn-lt"/>
                <a:cs typeface="+mn-lt"/>
                <a:hlinkClick r:id="rId2"/>
              </a:rPr>
              <a:t>Ra’yi Ururinta Gaarsiinta iyo Ka Qaybgalinta Bulshada</a:t>
            </a:r>
            <a:r>
              <a:rPr lang="en-US" sz="5000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 algn="ctr">
              <a:buNone/>
            </a:pPr>
            <a:endParaRPr lang="en-US" sz="5000" dirty="0">
              <a:cs typeface="Calibri"/>
            </a:endParaRPr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7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Dib u Eegis iyo Su'aalo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1594624"/>
            <a:ext cx="11214099" cy="4582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en-US" sz="40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5000" dirty="0">
              <a:cs typeface="Calibri"/>
            </a:endParaRPr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CBBA84F-D0A9-4392-8A1D-C6162795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38" y="1778698"/>
            <a:ext cx="6354762" cy="42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" y="1651379"/>
            <a:ext cx="11658600" cy="3691802"/>
          </a:xfrm>
        </p:spPr>
        <p:txBody>
          <a:bodyPr/>
          <a:lstStyle/>
          <a:p>
            <a:r>
              <a:rPr lang="en-US" dirty="0"/>
              <a:t>Mahadsanid!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Logo, company name  Description automatically generated">
            <a:extLst>
              <a:ext uri="{FF2B5EF4-FFF2-40B4-BE49-F238E27FC236}">
                <a16:creationId xmlns:a16="http://schemas.microsoft.com/office/drawing/2014/main" id="{B7DF8DF4-2DD5-4BDB-BFE3-3B2763DDA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81" y="151881"/>
            <a:ext cx="2009775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EA816-49AE-47E1-8267-012883A14268}"/>
              </a:ext>
            </a:extLst>
          </p:cNvPr>
          <p:cNvSpPr txBox="1"/>
          <p:nvPr/>
        </p:nvSpPr>
        <p:spPr>
          <a:xfrm>
            <a:off x="4810692" y="348527"/>
            <a:ext cx="572513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Gudiga Dhismaha iyo Qorshaynta ee Capitol Area (Guriga Madaxtooyada)  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D07B-32C2-4C03-B948-E0279BFC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Soo dhoweyn ka socota gGdoomiye Carl Crawford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A3B42-879A-473D-AD9D-36DCEBE5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271" y="1335281"/>
            <a:ext cx="6823529" cy="4841683"/>
          </a:xfrm>
        </p:spPr>
        <p:txBody>
          <a:bodyPr vert="horz" lIns="182880" tIns="301752" rIns="182880" bIns="45720" rtlCol="0" anchor="t">
            <a:noAutofit/>
          </a:bodyPr>
          <a:lstStyle/>
          <a:p>
            <a:pPr marL="0" indent="0">
              <a:buNone/>
            </a:pPr>
            <a:r>
              <a:rPr lang="en-US" sz="2300" dirty="0"/>
              <a:t>Aad ayaan ugu faraxsanahay inaan ku soo dhoweeyo waadna ku mahadsan tahay inaad ka qaybqaadato shaqadan muhiimka ah. Ujeedadayadu waa in loo abuuro xubnaha bulshada meel ay ku wadaagaan waaya-aragnimada ku saabsan waxa uu Capitol-ku iyaga uga dhigayahay, una soo ururinno ra'yigooda ku saabsan, taallooyinka, taallooyinka xuska, iyo ka shaqooyinka ku saabsan deegaanka Capitol-ka. Macluumaadkaagu wuxuu talo wax ku ool ah siin doonaa CAAPB anaga oo sii wadi doona shaqadeena muhiimka ah. Mahadsanid. Waxaan rajaynaynaa fikradiina. "</a:t>
            </a:r>
            <a:endParaRPr lang="en-US" sz="23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06EE1-BFE6-40ED-A1B8-35349CAF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7AB75-ABE0-4449-8BA7-70594515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6" descr="Crawford Carl photo vertical lo res.jpg">
            <a:extLst>
              <a:ext uri="{FF2B5EF4-FFF2-40B4-BE49-F238E27FC236}">
                <a16:creationId xmlns:a16="http://schemas.microsoft.com/office/drawing/2014/main" id="{993277F6-2F4E-4192-B50B-151EB1174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837236"/>
            <a:ext cx="2743200" cy="34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557D-99A9-406F-95FF-1E057F81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66" y="199212"/>
            <a:ext cx="10760034" cy="1216025"/>
          </a:xfrm>
        </p:spPr>
        <p:txBody>
          <a:bodyPr>
            <a:noAutofit/>
          </a:bodyPr>
          <a:lstStyle/>
          <a:p>
            <a:r>
              <a:rPr lang="en-US" sz="2800" b="1" dirty="0"/>
              <a:t>Yaa go'aamiya go'aamada ku saabsan taallooyinka, taallada xuska, iyo farshaxanka ee ku yaalla Xarunta Capitol Mall (Guriga Madaxtooyada) ?</a:t>
            </a:r>
            <a:br>
              <a:rPr lang="en-US" sz="2800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0A6C-F979-4C0C-AF52-9ECA5FFD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64" y="1594625"/>
            <a:ext cx="5519830" cy="4761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Gudiga Dhismaha iyo Qorshaynta ee Capitol Area ayaa ah hay'adda go'aanka gaarta. </a:t>
            </a:r>
          </a:p>
          <a:p>
            <a:r>
              <a:rPr lang="en-US" sz="2000" dirty="0"/>
              <a:t>Guddigu wuxuu ka kooban yahay laba iyo toban xubnood waxaana gudoomiye ka ah Gudoomiye ku xigeenka gobolka. </a:t>
            </a:r>
          </a:p>
          <a:p>
            <a:r>
              <a:rPr lang="en-US" sz="2000" dirty="0"/>
              <a:t>Xubnaheedu waa muwaadiniin shacab ah iyo sharci dejiyeyaal dowlada gobolka oo shaqeeya 4 sano.</a:t>
            </a:r>
          </a:p>
          <a:p>
            <a:r>
              <a:rPr lang="en-US" sz="2000" dirty="0"/>
              <a:t>Bishii Luulyo ee sannadka 2020, waxay abuurtay Koox Howleedka La-Talinta ee Qaybgelinta Dadweynaha (Public Engagement Advisory Task Force) si ay uga caawiso inay macluumaad ka hesho dadka reer Minnesota ee gobolka oo dhan.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FF00-6002-481C-83A1-FB2D2C64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3711-E871-49B4-8F05-0139C215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Civil Engineering Magazine: Minnesota State Capitol Restored and Revived -  HGA">
            <a:extLst>
              <a:ext uri="{FF2B5EF4-FFF2-40B4-BE49-F238E27FC236}">
                <a16:creationId xmlns:a16="http://schemas.microsoft.com/office/drawing/2014/main" id="{5A73F2F5-CEE3-49C9-A81A-F2108AF4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4" y="2493718"/>
            <a:ext cx="4099122" cy="25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78F9C-D714-488C-9273-06FCEC6A517C}"/>
              </a:ext>
            </a:extLst>
          </p:cNvPr>
          <p:cNvSpPr txBox="1"/>
          <p:nvPr/>
        </p:nvSpPr>
        <p:spPr>
          <a:xfrm>
            <a:off x="7646973" y="5071965"/>
            <a:ext cx="362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Muuqaalka Xarunta Capitol Mall</a:t>
            </a:r>
          </a:p>
        </p:txBody>
      </p:sp>
    </p:spTree>
    <p:extLst>
      <p:ext uri="{BB962C8B-B14F-4D97-AF65-F5344CB8AC3E}">
        <p14:creationId xmlns:p14="http://schemas.microsoft.com/office/powerpoint/2010/main" val="400180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557D-99A9-406F-95FF-1E057F81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05"/>
            <a:ext cx="10515600" cy="1216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Maxaa la iiga codsaday inaan ka qaybgalo kulanka maanta?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0A6C-F979-4C0C-AF52-9ECA5FFD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449" y="1594624"/>
            <a:ext cx="5678817" cy="4761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Koox Howleedka La-Talinta ee Ka Qeybgalinta Dadweynaha ayaa waxay jeclaan lahaayeen inay maqlaan sida ay adiga kula tahay.</a:t>
            </a:r>
            <a:endParaRPr lang="en-US" sz="1800" dirty="0"/>
          </a:p>
          <a:p>
            <a:r>
              <a:rPr lang="en-US" sz="1800" dirty="0"/>
              <a:t>15-ka xubnood ee Koox Howleedka ah  (Task Force) waxay diiradda saarayaa dhageysiga dadka reer Minnesota.</a:t>
            </a:r>
          </a:p>
          <a:p>
            <a:r>
              <a:rPr lang="en-US" sz="1800" dirty="0"/>
              <a:t>Waxaan rabnaa inaan kaa maqalno fikradahaaga iyo qiimaha uu kuu leeyahay Capitol-ku.</a:t>
            </a:r>
          </a:p>
          <a:p>
            <a:r>
              <a:rPr lang="en-US" sz="1800" dirty="0"/>
              <a:t>Wadahadalkeena maanta waa mid ka mid ah kuwo badan oo la mid ah oo la qabanayo sanadkan.</a:t>
            </a:r>
          </a:p>
          <a:p>
            <a:r>
              <a:rPr lang="en-US" sz="1800" dirty="0"/>
              <a:t>Ujeeddadu waa in la hubiyo in dadka reer Minnesota oo dhami ay dhaweyn ku dareemaan  Xarunta Capitol-ka.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FF00-6002-481C-83A1-FB2D2C64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3711-E871-49B4-8F05-0139C215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5979FB-AC6D-4058-A5DA-31D4D4497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7" y="1797907"/>
            <a:ext cx="5368885" cy="3579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CC0731-EFCF-4B6A-B71E-4E76A2257345}"/>
              </a:ext>
            </a:extLst>
          </p:cNvPr>
          <p:cNvSpPr txBox="1"/>
          <p:nvPr/>
        </p:nvSpPr>
        <p:spPr>
          <a:xfrm>
            <a:off x="479496" y="5377164"/>
            <a:ext cx="54600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Xuska Roy Wilkins ee ku yaalla Xarunta Capitol Mall Capitol</a:t>
            </a:r>
          </a:p>
        </p:txBody>
      </p:sp>
    </p:spTree>
    <p:extLst>
      <p:ext uri="{BB962C8B-B14F-4D97-AF65-F5344CB8AC3E}">
        <p14:creationId xmlns:p14="http://schemas.microsoft.com/office/powerpoint/2010/main" val="189288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557D-99A9-406F-95FF-1E057F81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Sidee fikradayda loo isticmaali doonaa?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0A6C-F979-4C0C-AF52-9ECA5FFD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5" y="1383739"/>
            <a:ext cx="5123135" cy="518231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/>
              <a:t>Waxay ka mid noqon doontaa warbixin loo gudbinayo CAAPB. Warbixinta…</a:t>
            </a:r>
          </a:p>
          <a:p>
            <a:r>
              <a:rPr lang="en-US" sz="2400" dirty="0"/>
              <a:t>Waxaa ku jiri doona mowduucyada ka soo baxa wadahadallada aynu yeelanno. </a:t>
            </a:r>
          </a:p>
          <a:p>
            <a:pPr lvl="0"/>
            <a:r>
              <a:rPr lang="en-US" sz="2400" dirty="0"/>
              <a:t>Waxay Guddiga siin doontaa talooyin ku saabsan:</a:t>
            </a:r>
          </a:p>
          <a:p>
            <a:pPr lvl="1"/>
            <a:r>
              <a:rPr lang="en-US" sz="1800" dirty="0"/>
              <a:t>Sidii loo hubin lahaa in dadweynuhu ogyihiin waxa uu yahay CAAPB iyo sida ay go'aannada u gaarto</a:t>
            </a:r>
          </a:p>
          <a:p>
            <a:pPr lvl="1"/>
            <a:r>
              <a:rPr lang="en-US" sz="1800" dirty="0"/>
              <a:t>Sida ay CAAPB dadweynaha uga qaybgelinayso go'aan qaadashadeeda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FF00-6002-481C-83A1-FB2D2C64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3711-E871-49B4-8F05-0139C215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Minnesota marks a century of women's suffrage Sunday at the Capitol – Twin  Cities">
            <a:extLst>
              <a:ext uri="{FF2B5EF4-FFF2-40B4-BE49-F238E27FC236}">
                <a16:creationId xmlns:a16="http://schemas.microsoft.com/office/drawing/2014/main" id="{49D59FD6-0D66-4C0E-9EB0-FEDAC4A9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26" y="2162206"/>
            <a:ext cx="3917545" cy="262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9A5539-1C0E-43FC-B8BC-99F9A9CC401C}"/>
              </a:ext>
            </a:extLst>
          </p:cNvPr>
          <p:cNvSpPr txBox="1"/>
          <p:nvPr/>
        </p:nvSpPr>
        <p:spPr>
          <a:xfrm>
            <a:off x="5816906" y="5475383"/>
            <a:ext cx="60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Xuska u Ogolaanshaha Codaynta Haweenka ee Minnesota ee ku taalla Xarunta Capitol Mall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6926B4-E809-4A98-ACB9-BD7665CC3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904" y="1944931"/>
            <a:ext cx="2475123" cy="32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F1A9-6250-46B8-A7CF-240AFA80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4152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Sidee ayaan ku ogaan doonaa in talobixintayda la tixgeliyey?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92E1-4ED0-476A-A774-D3F8C0960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897" y="1594624"/>
            <a:ext cx="6126353" cy="4761725"/>
          </a:xfrm>
        </p:spPr>
        <p:txBody>
          <a:bodyPr>
            <a:noAutofit/>
          </a:bodyPr>
          <a:lstStyle/>
          <a:p>
            <a:r>
              <a:rPr lang="en-US" sz="2000" dirty="0"/>
              <a:t>Waxaan qoranaynaa qoraal intii uu socdo kulankan maanta</a:t>
            </a:r>
          </a:p>
          <a:p>
            <a:r>
              <a:rPr lang="en-US" sz="2000" dirty="0"/>
              <a:t>Waxaad qaadan doontaa ra'yi ururin kooban inta kulanka lagu jiro sidoo kale</a:t>
            </a:r>
          </a:p>
          <a:p>
            <a:r>
              <a:rPr lang="en-US" sz="2000" dirty="0"/>
              <a:t>Waxaan u isticmaali doonnaa e-mailkii aad na siisay xiligii diiwaangelintii hore ama ra'yi ururinta inaan kula wadaagno warbixinteena markii la dhammaystiro</a:t>
            </a:r>
          </a:p>
          <a:p>
            <a:r>
              <a:rPr lang="en-US" sz="2000" dirty="0"/>
              <a:t>Xusuusin ahaan, go'aan qaadasho ma samaynayno - taasi waa CAAPB. </a:t>
            </a:r>
          </a:p>
          <a:p>
            <a:pPr lvl="1"/>
            <a:r>
              <a:rPr lang="en-US" sz="1800" dirty="0"/>
              <a:t>Taas badalkeed, waxaan u adeegsanaynaa talo bixintaada si aan ugula talinno qaababka ay CAAPB si fiican ugu soo dari lahayd shacabka go'aannadeeda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0A8BD-126F-4CB4-969A-FD72E870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33D7F-DC9F-4AD9-B85A-61072A59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3074" name="Picture 2" descr="Progress of the State (Quadriga) | Minnesota State Capitol | MNHS">
            <a:extLst>
              <a:ext uri="{FF2B5EF4-FFF2-40B4-BE49-F238E27FC236}">
                <a16:creationId xmlns:a16="http://schemas.microsoft.com/office/drawing/2014/main" id="{AD4BA89D-CAE5-438F-BD07-8C510522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0" y="1769848"/>
            <a:ext cx="5048263" cy="31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DBF283-9647-41F0-A9B5-A87892318FCC}"/>
              </a:ext>
            </a:extLst>
          </p:cNvPr>
          <p:cNvSpPr txBox="1"/>
          <p:nvPr/>
        </p:nvSpPr>
        <p:spPr>
          <a:xfrm>
            <a:off x="653505" y="5133197"/>
            <a:ext cx="445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Quadriga (Farshaxanka Fardaha) ee ka sarreeya albaabka laga soo galo Capitol-ka</a:t>
            </a:r>
          </a:p>
        </p:txBody>
      </p:sp>
    </p:spTree>
    <p:extLst>
      <p:ext uri="{BB962C8B-B14F-4D97-AF65-F5344CB8AC3E}">
        <p14:creationId xmlns:p14="http://schemas.microsoft.com/office/powerpoint/2010/main" val="169291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F1A9-6250-46B8-A7CF-240AFA80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23537" cy="978676"/>
          </a:xfrm>
        </p:spPr>
        <p:txBody>
          <a:bodyPr>
            <a:normAutofit/>
          </a:bodyPr>
          <a:lstStyle/>
          <a:p>
            <a:r>
              <a:rPr lang="en-US" b="1"/>
              <a:t>Liiska farshaxanka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0A8BD-126F-4CB4-969A-FD72E870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33D7F-DC9F-4AD9-B85A-61072A59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BD6139-F94D-404F-9376-1543E6A7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Goobta Taariikhda ee Capitol-ka ayaa waxay tarjumtaa taariikhda Capitol-ka iyo dowlada gobolka, taariikh hore iyo mida wakhtiga hadda jirta labadaba. Capitol-ku wuxuu baraa geeddi-socodka siyaasadeed wuxuuna dhiirrigeliyaa ka qaybgalka muwaadinka ee dowladda.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MN Historical Society waxay haysaa liistada dhammaan farshaxanka dhismaha oo ku jira websaykooda: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cs typeface="Calibri"/>
                <a:hlinkClick r:id="rId2"/>
              </a:rPr>
              <a:t>Liiska farshaxanka | Minnesota Historical Society (mnhs.org)</a:t>
            </a:r>
            <a:r>
              <a:rPr lang="en-US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331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Dood-wadaaga - Su’aal #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5" y="1594624"/>
            <a:ext cx="10738805" cy="4582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ea typeface="+mn-lt"/>
                <a:cs typeface="+mn-lt"/>
              </a:rPr>
              <a:t>Maxay ahayd waaya-aragnimada aad kala kulantay Capitol-ka adigu? Haddii aadan tagin Capitolka (Guriga Madaxtooyada), waa maxay aragtidaada aad ka aaminsantahay Capitol-k</a:t>
            </a:r>
            <a:r>
              <a:rPr lang="en-US" sz="5500" dirty="0">
                <a:ea typeface="+mn-lt"/>
                <a:cs typeface="+mn-lt"/>
              </a:rPr>
              <a:t>a?</a:t>
            </a: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A1C7-F213-428D-A012-92042625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Dood-wadaaga - Su’aal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5DFC-A2AC-492B-8732-0927A4F7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5500" dirty="0">
                <a:ea typeface="+mn-lt"/>
                <a:cs typeface="+mn-lt"/>
              </a:rPr>
              <a:t>Capitol-ku (Guriga Madaxtooyada) miyuu ka tarjumayaa bulshadiina? </a:t>
            </a:r>
            <a:endParaRPr lang="en-US">
              <a:cs typeface="Calibri"/>
            </a:endParaRPr>
          </a:p>
          <a:p>
            <a:pPr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  <a:p>
            <a:pPr marL="0" indent="0" algn="ctr">
              <a:buNone/>
            </a:pPr>
            <a:endParaRPr lang="en-US" sz="55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06D0-7C90-443B-A2D4-F1D455CE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475-F948-40CB-8A63-3844ABD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8802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E156C0-7CBF-4046-BD4A-ED7F84CF84A7}" vid="{C0892953-E80B-4419-A760-833944107E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505DFA22BC4F94B76B0AF4810BF8" ma:contentTypeVersion="5" ma:contentTypeDescription="Create a new document." ma:contentTypeScope="" ma:versionID="dd1247b07cf78a962aa0c36ad0fa848f">
  <xsd:schema xmlns:xsd="http://www.w3.org/2001/XMLSchema" xmlns:xs="http://www.w3.org/2001/XMLSchema" xmlns:p="http://schemas.microsoft.com/office/2006/metadata/properties" xmlns:ns2="b207abfc-1b7f-4f3b-9d17-403220e60079" xmlns:ns3="ecddfb57-44a0-40cc-a791-7fd06697e338" targetNamespace="http://schemas.microsoft.com/office/2006/metadata/properties" ma:root="true" ma:fieldsID="4711eead745858539cbf9cd368a7fe88" ns2:_="" ns3:_="">
    <xsd:import namespace="b207abfc-1b7f-4f3b-9d17-403220e60079"/>
    <xsd:import namespace="ecddfb57-44a0-40cc-a791-7fd06697e3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7abfc-1b7f-4f3b-9d17-403220e600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dfb57-44a0-40cc-a791-7fd06697e3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968C7B-B96B-4F40-81F3-5684C3121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07abfc-1b7f-4f3b-9d17-403220e60079"/>
    <ds:schemaRef ds:uri="ecddfb57-44a0-40cc-a791-7fd06697e3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of Minnesota</Template>
  <TotalTime>792</TotalTime>
  <Words>765</Words>
  <Application>Microsoft Office PowerPoint</Application>
  <PresentationFormat>Widescreen</PresentationFormat>
  <Paragraphs>100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Minnesota</vt:lpstr>
      <vt:lpstr>Kooxda La-Talinta ee Ka Qaybgalka Dadweynaha ee CAAPB</vt:lpstr>
      <vt:lpstr>Soo dhoweyn ka socota gGdoomiye Carl Crawford</vt:lpstr>
      <vt:lpstr>Yaa go'aamiya go'aamada ku saabsan taallooyinka, taallada xuska, iyo farshaxanka ee ku yaalla Xarunta Capitol Mall (Guriga Madaxtooyada) ? </vt:lpstr>
      <vt:lpstr>Maxaa la iiga codsaday inaan ka qaybgalo kulanka maanta? </vt:lpstr>
      <vt:lpstr> Sidee fikradayda loo isticmaali doonaa? </vt:lpstr>
      <vt:lpstr>Sidee ayaan ku ogaan doonaa in talobixintayda la tixgeliyey? </vt:lpstr>
      <vt:lpstr>Liiska farshaxanka</vt:lpstr>
      <vt:lpstr>Dood-wadaaga - Su’aal # 1</vt:lpstr>
      <vt:lpstr>Dood-wadaaga - Su’aal # 2</vt:lpstr>
      <vt:lpstr>Dood-wadaaga - Su’aal # 3</vt:lpstr>
      <vt:lpstr>Dood-wadaaga - Su’aal # 4</vt:lpstr>
      <vt:lpstr>Dood-wadaaga - Su’aal # 5</vt:lpstr>
      <vt:lpstr>Ra'yi ururin</vt:lpstr>
      <vt:lpstr>Dib u Eegis iyo Su'aalo</vt:lpstr>
      <vt:lpstr>Mahadsanid! 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/>
  <dc:creator>Flom, Hannah A (GOV)</dc:creator>
  <cp:keywords/>
  <dc:description/>
  <cp:lastModifiedBy>april bridgelanguage.com</cp:lastModifiedBy>
  <cp:revision>140</cp:revision>
  <cp:lastPrinted>2017-03-14T16:27:36Z</cp:lastPrinted>
  <dcterms:created xsi:type="dcterms:W3CDTF">2019-02-07T21:52:37Z</dcterms:created>
  <dcterms:modified xsi:type="dcterms:W3CDTF">2021-02-01T21:09:30Z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  <property fmtid="{D5CDD505-2E9C-101B-9397-08002B2CF9AE}" pid="3" name="ContentTypeId">
    <vt:lpwstr>0x0101001098505DFA22BC4F94B76B0AF4810BF8</vt:lpwstr>
  </property>
</Properties>
</file>