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20"/>
  </p:notesMasterIdLst>
  <p:handoutMasterIdLst>
    <p:handoutMasterId r:id="rId21"/>
  </p:handoutMasterIdLst>
  <p:sldIdLst>
    <p:sldId id="272" r:id="rId5"/>
    <p:sldId id="279" r:id="rId6"/>
    <p:sldId id="271" r:id="rId7"/>
    <p:sldId id="275" r:id="rId8"/>
    <p:sldId id="276" r:id="rId9"/>
    <p:sldId id="277" r:id="rId10"/>
    <p:sldId id="287" r:id="rId11"/>
    <p:sldId id="278" r:id="rId12"/>
    <p:sldId id="280" r:id="rId13"/>
    <p:sldId id="281" r:id="rId14"/>
    <p:sldId id="282" r:id="rId15"/>
    <p:sldId id="283" r:id="rId16"/>
    <p:sldId id="284" r:id="rId17"/>
    <p:sldId id="285" r:id="rId18"/>
    <p:sldId id="268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67B2"/>
    <a:srgbClr val="003865"/>
    <a:srgbClr val="78BE21"/>
    <a:srgbClr val="000000"/>
    <a:srgbClr val="E8E8E8"/>
    <a:srgbClr val="0D0D0D"/>
    <a:srgbClr val="B20738"/>
    <a:srgbClr val="00A3E2"/>
    <a:srgbClr val="2C2C2C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F50CF0-EED1-4D23-A8DD-6438B82A8B93}" v="1" dt="2021-02-01T21:09:04.021"/>
    <p1510:client id="{637D8931-5913-49C1-AB11-221547219BD5}" v="73" dt="2021-01-27T21:37:09.676"/>
    <p1510:client id="{7F8F8657-B283-44C9-A607-6C03C8FEB6F5}" v="2" dt="2021-02-01T20:55:23.883"/>
    <p1510:client id="{8D7A2BE9-CDBC-4C28-9A5E-F031273B6EE0}" v="32" dt="2021-01-27T19:46:38.584"/>
    <p1510:client id="{F8F8AD8B-37EE-40EA-BC78-DA052EA53F7E}" v="23" dt="2021-01-28T04:53:01.8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9884" autoAdjust="0"/>
  </p:normalViewPr>
  <p:slideViewPr>
    <p:cSldViewPr snapToGrid="0">
      <p:cViewPr varScale="1">
        <p:scale>
          <a:sx n="118" d="100"/>
          <a:sy n="118" d="100"/>
        </p:scale>
        <p:origin x="96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2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F8F8AD8B-37EE-40EA-BC78-DA052EA53F7E}"/>
    <pc:docChg chg="modSld">
      <pc:chgData name="" userId="" providerId="" clId="Web-{F8F8AD8B-37EE-40EA-BC78-DA052EA53F7E}" dt="2021-01-28T04:53:01.884" v="10" actId="20577"/>
      <pc:docMkLst>
        <pc:docMk/>
      </pc:docMkLst>
      <pc:sldChg chg="modSp">
        <pc:chgData name="" userId="" providerId="" clId="Web-{F8F8AD8B-37EE-40EA-BC78-DA052EA53F7E}" dt="2021-01-28T04:53:01.884" v="10" actId="20577"/>
        <pc:sldMkLst>
          <pc:docMk/>
          <pc:sldMk cId="983310490" sldId="287"/>
        </pc:sldMkLst>
        <pc:spChg chg="mod">
          <ac:chgData name="" userId="" providerId="" clId="Web-{F8F8AD8B-37EE-40EA-BC78-DA052EA53F7E}" dt="2021-01-28T04:53:01.884" v="10" actId="20577"/>
          <ac:spMkLst>
            <pc:docMk/>
            <pc:sldMk cId="983310490" sldId="287"/>
            <ac:spMk id="2" creationId="{E819F1A9-6250-46B8-A7CF-240AFA804C57}"/>
          </ac:spMkLst>
        </pc:spChg>
      </pc:sldChg>
    </pc:docChg>
  </pc:docChgLst>
  <pc:docChgLst>
    <pc:chgData clId="Web-{36F50CF0-EED1-4D23-A8DD-6438B82A8B93}"/>
    <pc:docChg chg="modSld">
      <pc:chgData name="" userId="" providerId="" clId="Web-{36F50CF0-EED1-4D23-A8DD-6438B82A8B93}" dt="2021-02-01T21:09:04.021" v="0" actId="20577"/>
      <pc:docMkLst>
        <pc:docMk/>
      </pc:docMkLst>
      <pc:sldChg chg="modSp">
        <pc:chgData name="" userId="" providerId="" clId="Web-{36F50CF0-EED1-4D23-A8DD-6438B82A8B93}" dt="2021-02-01T21:09:04.021" v="0" actId="20577"/>
        <pc:sldMkLst>
          <pc:docMk/>
          <pc:sldMk cId="3690078820" sldId="284"/>
        </pc:sldMkLst>
        <pc:spChg chg="mod">
          <ac:chgData name="" userId="" providerId="" clId="Web-{36F50CF0-EED1-4D23-A8DD-6438B82A8B93}" dt="2021-02-01T21:09:04.021" v="0" actId="20577"/>
          <ac:spMkLst>
            <pc:docMk/>
            <pc:sldMk cId="3690078820" sldId="284"/>
            <ac:spMk id="3" creationId="{5C975DFC-A2AC-492B-8732-0927A4F75697}"/>
          </ac:spMkLst>
        </pc:spChg>
      </pc:sldChg>
    </pc:docChg>
  </pc:docChgLst>
  <pc:docChgLst>
    <pc:chgData clId="Web-{7F8F8657-B283-44C9-A607-6C03C8FEB6F5}"/>
    <pc:docChg chg="modSld">
      <pc:chgData name="" userId="" providerId="" clId="Web-{7F8F8657-B283-44C9-A607-6C03C8FEB6F5}" dt="2021-02-01T20:55:23.883" v="1" actId="20577"/>
      <pc:docMkLst>
        <pc:docMk/>
      </pc:docMkLst>
      <pc:sldChg chg="modSp">
        <pc:chgData name="" userId="" providerId="" clId="Web-{7F8F8657-B283-44C9-A607-6C03C8FEB6F5}" dt="2021-02-01T20:55:23.883" v="1" actId="20577"/>
        <pc:sldMkLst>
          <pc:docMk/>
          <pc:sldMk cId="3690078820" sldId="284"/>
        </pc:sldMkLst>
        <pc:spChg chg="mod">
          <ac:chgData name="" userId="" providerId="" clId="Web-{7F8F8657-B283-44C9-A607-6C03C8FEB6F5}" dt="2021-02-01T20:55:23.883" v="1" actId="20577"/>
          <ac:spMkLst>
            <pc:docMk/>
            <pc:sldMk cId="3690078820" sldId="284"/>
            <ac:spMk id="3" creationId="{5C975DFC-A2AC-492B-8732-0927A4F75697}"/>
          </ac:spMkLst>
        </pc:spChg>
      </pc:sldChg>
    </pc:docChg>
  </pc:docChgLst>
  <pc:docChgLst>
    <pc:chgData clId="Web-{8D7A2BE9-CDBC-4C28-9A5E-F031273B6EE0}"/>
    <pc:docChg chg="modSld">
      <pc:chgData name="" userId="" providerId="" clId="Web-{8D7A2BE9-CDBC-4C28-9A5E-F031273B6EE0}" dt="2021-01-27T19:46:38.584" v="13" actId="20577"/>
      <pc:docMkLst>
        <pc:docMk/>
      </pc:docMkLst>
      <pc:sldChg chg="modSp">
        <pc:chgData name="" userId="" providerId="" clId="Web-{8D7A2BE9-CDBC-4C28-9A5E-F031273B6EE0}" dt="2021-01-27T19:46:38.584" v="13" actId="20577"/>
        <pc:sldMkLst>
          <pc:docMk/>
          <pc:sldMk cId="2129971222" sldId="286"/>
        </pc:sldMkLst>
        <pc:spChg chg="mod">
          <ac:chgData name="" userId="" providerId="" clId="Web-{8D7A2BE9-CDBC-4C28-9A5E-F031273B6EE0}" dt="2021-01-27T19:46:38.584" v="13" actId="20577"/>
          <ac:spMkLst>
            <pc:docMk/>
            <pc:sldMk cId="2129971222" sldId="286"/>
            <ac:spMk id="3" creationId="{F02492E1-4ED0-476A-A774-D3F8C0960AD7}"/>
          </ac:spMkLst>
        </pc:spChg>
      </pc:sldChg>
    </pc:docChg>
  </pc:docChgLst>
  <pc:docChgLst>
    <pc:chgData clId="Web-{637D8931-5913-49C1-AB11-221547219BD5}"/>
    <pc:docChg chg="addSld delSld modSld">
      <pc:chgData name="" userId="" providerId="" clId="Web-{637D8931-5913-49C1-AB11-221547219BD5}" dt="2021-01-27T21:37:09.676" v="41" actId="14100"/>
      <pc:docMkLst>
        <pc:docMk/>
      </pc:docMkLst>
      <pc:sldChg chg="modSp del">
        <pc:chgData name="" userId="" providerId="" clId="Web-{637D8931-5913-49C1-AB11-221547219BD5}" dt="2021-01-27T21:36:55.003" v="40"/>
        <pc:sldMkLst>
          <pc:docMk/>
          <pc:sldMk cId="2129971222" sldId="286"/>
        </pc:sldMkLst>
        <pc:spChg chg="mod">
          <ac:chgData name="" userId="" providerId="" clId="Web-{637D8931-5913-49C1-AB11-221547219BD5}" dt="2021-01-27T21:35:42.043" v="14" actId="20577"/>
          <ac:spMkLst>
            <pc:docMk/>
            <pc:sldMk cId="2129971222" sldId="286"/>
            <ac:spMk id="3" creationId="{F02492E1-4ED0-476A-A774-D3F8C0960AD7}"/>
          </ac:spMkLst>
        </pc:spChg>
      </pc:sldChg>
      <pc:sldChg chg="addSp delSp modSp add replId">
        <pc:chgData name="" userId="" providerId="" clId="Web-{637D8931-5913-49C1-AB11-221547219BD5}" dt="2021-01-27T21:37:09.676" v="41" actId="14100"/>
        <pc:sldMkLst>
          <pc:docMk/>
          <pc:sldMk cId="983310490" sldId="287"/>
        </pc:sldMkLst>
        <pc:spChg chg="mod">
          <ac:chgData name="" userId="" providerId="" clId="Web-{637D8931-5913-49C1-AB11-221547219BD5}" dt="2021-01-27T21:37:09.676" v="41" actId="14100"/>
          <ac:spMkLst>
            <pc:docMk/>
            <pc:sldMk cId="983310490" sldId="287"/>
            <ac:spMk id="2" creationId="{E819F1A9-6250-46B8-A7CF-240AFA804C57}"/>
          </ac:spMkLst>
        </pc:spChg>
        <pc:spChg chg="del mod">
          <ac:chgData name="" userId="" providerId="" clId="Web-{637D8931-5913-49C1-AB11-221547219BD5}" dt="2021-01-27T21:36:40.908" v="36"/>
          <ac:spMkLst>
            <pc:docMk/>
            <pc:sldMk cId="983310490" sldId="287"/>
            <ac:spMk id="3" creationId="{F02492E1-4ED0-476A-A774-D3F8C0960AD7}"/>
          </ac:spMkLst>
        </pc:spChg>
        <pc:spChg chg="del mod">
          <ac:chgData name="" userId="" providerId="" clId="Web-{637D8931-5913-49C1-AB11-221547219BD5}" dt="2021-01-27T21:36:38.001" v="33"/>
          <ac:spMkLst>
            <pc:docMk/>
            <pc:sldMk cId="983310490" sldId="287"/>
            <ac:spMk id="7" creationId="{F1DBF283-9647-41F0-A9B5-A87892318FCC}"/>
          </ac:spMkLst>
        </pc:spChg>
        <pc:spChg chg="add mod">
          <ac:chgData name="" userId="" providerId="" clId="Web-{637D8931-5913-49C1-AB11-221547219BD5}" dt="2021-01-27T21:36:52.487" v="39" actId="20577"/>
          <ac:spMkLst>
            <pc:docMk/>
            <pc:sldMk cId="983310490" sldId="287"/>
            <ac:spMk id="8" creationId="{C1BD6139-F94D-404F-9376-1543E6A7E4F0}"/>
          </ac:spMkLst>
        </pc:spChg>
        <pc:picChg chg="del">
          <ac:chgData name="" userId="" providerId="" clId="Web-{637D8931-5913-49C1-AB11-221547219BD5}" dt="2021-01-27T21:36:35.423" v="31"/>
          <ac:picMkLst>
            <pc:docMk/>
            <pc:sldMk cId="983310490" sldId="287"/>
            <ac:picMk id="3074" creationId="{AD4BA89D-CAE5-438F-BD07-8C510522ABD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Calibri" panose="020F0502020204030204" pitchFamily="34" charset="0"/>
              </a:rPr>
              <a:t>2/1/2021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85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>
            <a:extLst>
              <a:ext uri="{FF2B5EF4-FFF2-40B4-BE49-F238E27FC236}">
                <a16:creationId xmlns:a16="http://schemas.microsoft.com/office/drawing/2014/main" id="{FE159C7A-934A-43C0-A854-A63D489A4D5E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0" y="0"/>
            <a:ext cx="12192000" cy="3519377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CB0FE8-C672-40F2-9AFD-E34A877177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415" y="3656525"/>
            <a:ext cx="6163168" cy="1502271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699" y="1244070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D7ED242C-24FB-43A0-BCB6-43756FC812F6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8" descr="State of Minnesota logo">
            <a:extLst>
              <a:ext uri="{FF2B5EF4-FFF2-40B4-BE49-F238E27FC236}">
                <a16:creationId xmlns:a16="http://schemas.microsoft.com/office/drawing/2014/main" id="{A8F862EB-8A05-4F8A-A66C-AD0451B2A6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0" r="74517" b="32694"/>
          <a:stretch/>
        </p:blipFill>
        <p:spPr bwMode="gray">
          <a:xfrm>
            <a:off x="11557588" y="6424928"/>
            <a:ext cx="517451" cy="22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38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 lIns="182880" tIns="182880" rIns="18288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172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 lIns="182880" tIns="182880" rIns="18288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5485A5BA-A5F9-4138-9E4B-FFD626F6437A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10515600" cy="4788393"/>
          </a:xfrm>
          <a:noFill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, Image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B91AA0-3BA7-4036-A3DA-317C6C4FFA29}" type="datetime1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26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, Image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, Image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Vertic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2139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33272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36DB2D6-5DF4-4264-A4A1-7D3EAF38D255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19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 Vertic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36DB2D6-5DF4-4264-A4A1-7D3EAF38D255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19" name="Footer Placeholder 10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Horizont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DC79626-CE5A-4834-975C-E7305BA2E281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29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2-Up Horizont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7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F519661-29C3-4FE0-9FC3-375A85A42C46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0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B4EEDC6-36CA-4209-B482-2ED76AA0BF08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20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>
            <a:extLst>
              <a:ext uri="{FF2B5EF4-FFF2-40B4-BE49-F238E27FC236}">
                <a16:creationId xmlns:a16="http://schemas.microsoft.com/office/drawing/2014/main" id="{FE159C7A-934A-43C0-A854-A63D489A4D5E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0" y="1"/>
            <a:ext cx="12192000" cy="2020186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2781409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4400" b="1">
                <a:solidFill>
                  <a:srgbClr val="003865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D7ED242C-24FB-43A0-BCB6-43756FC812F6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8" descr="State of Minnesota logo">
            <a:extLst>
              <a:ext uri="{FF2B5EF4-FFF2-40B4-BE49-F238E27FC236}">
                <a16:creationId xmlns:a16="http://schemas.microsoft.com/office/drawing/2014/main" id="{A8F862EB-8A05-4F8A-A66C-AD0451B2A6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0" r="74517" b="32694"/>
          <a:stretch/>
        </p:blipFill>
        <p:spPr bwMode="gray">
          <a:xfrm>
            <a:off x="11557588" y="6424928"/>
            <a:ext cx="517451" cy="2279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02E0AC-F773-4E8B-8EAD-D3CF207A15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394" y="253484"/>
            <a:ext cx="6419212" cy="1564683"/>
          </a:xfrm>
          <a:prstGeom prst="rect">
            <a:avLst/>
          </a:prstGeom>
        </p:spPr>
      </p:pic>
      <p:sp>
        <p:nvSpPr>
          <p:cNvPr id="16" name="Rectangle 7">
            <a:extLst>
              <a:ext uri="{FF2B5EF4-FFF2-40B4-BE49-F238E27FC236}">
                <a16:creationId xmlns:a16="http://schemas.microsoft.com/office/drawing/2014/main" id="{3C00897E-6AD5-4A11-8892-AAF6408B2786}"/>
              </a:ext>
            </a:extLst>
          </p:cNvPr>
          <p:cNvSpPr/>
          <p:nvPr userDrawn="1"/>
        </p:nvSpPr>
        <p:spPr bwMode="auto">
          <a:xfrm>
            <a:off x="0" y="2020187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9693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3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697855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73242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936052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74249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49636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B4EEDC6-36CA-4209-B482-2ED76AA0BF08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20" name="Footer Placeholder 10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47374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Horizont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3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815FB38-58F3-410A-8DA4-4B706967601F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20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2-Up Horizont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0366E0EA-2D80-452F-9963-33FA7A36BC09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10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or Objects (10-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301038" y="1600201"/>
            <a:ext cx="2069630" cy="21717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5" name="Content Placeholder 4"/>
          <p:cNvSpPr>
            <a:spLocks noGrp="1"/>
          </p:cNvSpPr>
          <p:nvPr>
            <p:ph sz="half" idx="27" hasCustomPrompt="1"/>
          </p:nvPr>
        </p:nvSpPr>
        <p:spPr>
          <a:xfrm>
            <a:off x="2676908" y="1600200"/>
            <a:ext cx="2069630" cy="21717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6" name="Content Placeholder 5"/>
          <p:cNvSpPr>
            <a:spLocks noGrp="1"/>
          </p:cNvSpPr>
          <p:nvPr>
            <p:ph sz="half" idx="28" hasCustomPrompt="1"/>
          </p:nvPr>
        </p:nvSpPr>
        <p:spPr>
          <a:xfrm>
            <a:off x="5061185" y="1600202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half" idx="29" hasCustomPrompt="1"/>
          </p:nvPr>
        </p:nvSpPr>
        <p:spPr>
          <a:xfrm>
            <a:off x="7450666" y="1600200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half" idx="30" hasCustomPrompt="1"/>
          </p:nvPr>
        </p:nvSpPr>
        <p:spPr>
          <a:xfrm>
            <a:off x="9809451" y="1600199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half" idx="31" hasCustomPrompt="1"/>
          </p:nvPr>
        </p:nvSpPr>
        <p:spPr>
          <a:xfrm>
            <a:off x="295833" y="4000500"/>
            <a:ext cx="2069630" cy="2171701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half" idx="32" hasCustomPrompt="1"/>
          </p:nvPr>
        </p:nvSpPr>
        <p:spPr>
          <a:xfrm>
            <a:off x="2671704" y="4000499"/>
            <a:ext cx="2069630" cy="2171701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half" idx="33" hasCustomPrompt="1"/>
          </p:nvPr>
        </p:nvSpPr>
        <p:spPr>
          <a:xfrm>
            <a:off x="5055980" y="4000501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8" name="Content Placeholder 11"/>
          <p:cNvSpPr>
            <a:spLocks noGrp="1"/>
          </p:cNvSpPr>
          <p:nvPr>
            <p:ph sz="half" idx="34" hasCustomPrompt="1"/>
          </p:nvPr>
        </p:nvSpPr>
        <p:spPr>
          <a:xfrm>
            <a:off x="7445462" y="4000499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9" name="Content Placeholder 12"/>
          <p:cNvSpPr>
            <a:spLocks noGrp="1"/>
          </p:cNvSpPr>
          <p:nvPr>
            <p:ph sz="half" idx="35" hasCustomPrompt="1"/>
          </p:nvPr>
        </p:nvSpPr>
        <p:spPr>
          <a:xfrm>
            <a:off x="9804246" y="4000498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20" name="Date Placeholder 13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1815FB38-58F3-410A-8DA4-4B706967601F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21" name="Footer Placeholder 1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22" name="Slide Number Placeholder 1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Rectangle 16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37733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Blue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black">
          <a:xfrm>
            <a:off x="-1" y="5638800"/>
            <a:ext cx="12192000" cy="1219200"/>
          </a:xfrm>
          <a:prstGeom prst="rect">
            <a:avLst/>
          </a:prstGeom>
          <a:solidFill>
            <a:srgbClr val="003865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5638801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Green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rgbClr val="78BE21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Horizontal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 bwMode="black"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2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5D76A200-3168-4D33-A718-3974884CE863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3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Vertical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 bwMode="black">
          <a:xfrm>
            <a:off x="838200" y="1365203"/>
            <a:ext cx="10515600" cy="15671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Ligh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064751064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, Tablet, Phone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7"/>
          <a:stretch/>
        </p:blipFill>
        <p:spPr bwMode="gray">
          <a:xfrm>
            <a:off x="513807" y="300788"/>
            <a:ext cx="11412844" cy="6506515"/>
          </a:xfrm>
          <a:prstGeom prst="rect">
            <a:avLst/>
          </a:prstGeom>
        </p:spPr>
      </p:pic>
      <p:sp>
        <p:nvSpPr>
          <p:cNvPr id="13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8" y="691883"/>
            <a:ext cx="6298572" cy="336913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393577" y="3413074"/>
            <a:ext cx="1848970" cy="2458337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968188" y="4352926"/>
            <a:ext cx="894231" cy="1570503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950"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6FB33B-BCEE-4E25-B97B-A564B0E1024B}" type="datetime1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367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Logo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F89696-AC97-4B85-930C-99F483F77C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37" y="352310"/>
            <a:ext cx="5608326" cy="1367030"/>
          </a:xfrm>
          <a:prstGeom prst="rect">
            <a:avLst/>
          </a:prstGeom>
        </p:spPr>
      </p:pic>
      <p:sp>
        <p:nvSpPr>
          <p:cNvPr id="15" name="Rectangle 1">
            <a:extLst>
              <a:ext uri="{FF2B5EF4-FFF2-40B4-BE49-F238E27FC236}">
                <a16:creationId xmlns:a16="http://schemas.microsoft.com/office/drawing/2014/main" id="{FE159C7A-934A-43C0-A854-A63D489A4D5E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0" y="2139442"/>
            <a:ext cx="12192000" cy="4718557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3180202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ED242C-24FB-43A0-BCB6-43756FC812F6}" type="datetime1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 Minnesota | mn.gov/governor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3C00897E-6AD5-4A11-8892-AAF6408B2786}"/>
              </a:ext>
            </a:extLst>
          </p:cNvPr>
          <p:cNvSpPr/>
          <p:nvPr userDrawn="1"/>
        </p:nvSpPr>
        <p:spPr bwMode="auto">
          <a:xfrm>
            <a:off x="0" y="203383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A97B49-6BEB-4644-A06F-3EE5EDFD57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084" y="6424928"/>
            <a:ext cx="531920" cy="22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604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Vertical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38200" y="1365203"/>
            <a:ext cx="10515600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 </a:t>
            </a:r>
            <a:r>
              <a:rPr lang="en-US" dirty="0" err="1"/>
              <a:t>Minnesta</a:t>
            </a:r>
            <a:r>
              <a:rPr lang="en-US" dirty="0"/>
              <a:t>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Blue Title,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 bwMode="auto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White Title, Blue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 bwMode="auto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Blue Circl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6304108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Multiple Circle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"/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7289728" y="901318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054753" y="398666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5679058" y="3827626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ox, Photo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9FFE40-A3EA-4B39-A9B6-361AAA241C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057" y="272955"/>
            <a:ext cx="5023886" cy="1224572"/>
          </a:xfrm>
          <a:prstGeom prst="rect">
            <a:avLst/>
          </a:prstGeom>
        </p:spPr>
      </p:pic>
      <p:sp>
        <p:nvSpPr>
          <p:cNvPr id="10" name="Rectangle 1"/>
          <p:cNvSpPr txBox="1">
            <a:spLocks/>
          </p:cNvSpPr>
          <p:nvPr userDrawn="1"/>
        </p:nvSpPr>
        <p:spPr bwMode="black">
          <a:xfrm>
            <a:off x="0" y="1651380"/>
            <a:ext cx="12192000" cy="2817850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1651380"/>
            <a:ext cx="11658600" cy="2817850"/>
          </a:xfrm>
          <a:noFill/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4623083"/>
            <a:ext cx="10515600" cy="157941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One Minnesota</a:t>
            </a:r>
            <a:r>
              <a:rPr lang="en-US" dirty="0"/>
              <a:t>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</a:t>
            </a:r>
            <a:r>
              <a:rPr lang="en-US" dirty="0">
                <a:solidFill>
                  <a:schemeClr val="tx2"/>
                </a:solidFill>
              </a:rPr>
              <a:t>mn.gov/governor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8" descr="State of Minnesota logo">
            <a:extLst>
              <a:ext uri="{FF2B5EF4-FFF2-40B4-BE49-F238E27FC236}">
                <a16:creationId xmlns:a16="http://schemas.microsoft.com/office/drawing/2014/main" id="{CDEB8994-75CC-4D8F-BEF3-8739C0603B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0" r="74517" b="32694"/>
          <a:stretch/>
        </p:blipFill>
        <p:spPr bwMode="gray">
          <a:xfrm>
            <a:off x="11557588" y="6424928"/>
            <a:ext cx="517451" cy="22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Blue Background)">
    <p:bg bwMode="black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94F804-653A-41F1-A565-1098D9DEB37A}" type="datetime1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One Minnesota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>
                <a:solidFill>
                  <a:schemeClr val="tx1"/>
                </a:solidFill>
              </a:rPr>
              <a:t> mn.gov/governor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98B94A-C99D-4FE3-B488-ADCA3CD21A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057" y="272955"/>
            <a:ext cx="5023886" cy="12245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F5FF82-848D-4531-BB7C-0FBF3CC2F9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084" y="6424928"/>
            <a:ext cx="531920" cy="22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08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4248C8F-7FE4-4FBD-805E-AE8368AB87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2" y="5840678"/>
            <a:ext cx="3940233" cy="960432"/>
          </a:xfrm>
          <a:prstGeom prst="rect">
            <a:avLst/>
          </a:prstGeom>
        </p:spPr>
      </p:pic>
      <p:sp>
        <p:nvSpPr>
          <p:cNvPr id="8" name="Rectangle 1"/>
          <p:cNvSpPr txBox="1">
            <a:spLocks/>
          </p:cNvSpPr>
          <p:nvPr userDrawn="1"/>
        </p:nvSpPr>
        <p:spPr bwMode="black">
          <a:xfrm>
            <a:off x="0" y="3477837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3477837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041204"/>
            <a:ext cx="10515600" cy="109712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5766153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 bwMode="gray">
          <a:xfrm>
            <a:off x="0" y="0"/>
            <a:ext cx="12192000" cy="33807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45720" rIns="4572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able Placeholder 3"/>
          <p:cNvSpPr>
            <a:spLocks noGrp="1"/>
          </p:cNvSpPr>
          <p:nvPr>
            <p:ph type="tbl" sz="quarter" idx="13"/>
          </p:nvPr>
        </p:nvSpPr>
        <p:spPr bwMode="gray">
          <a:xfrm>
            <a:off x="838200" y="1335088"/>
            <a:ext cx="10515600" cy="484187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A198C9B-0587-4A1E-9E03-E4C9FE222F08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0FD1606-B0BA-42A2-8980-A47D62385A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377" y="442519"/>
            <a:ext cx="3519373" cy="857847"/>
          </a:xfrm>
          <a:prstGeom prst="rect">
            <a:avLst/>
          </a:prstGeom>
        </p:spPr>
      </p:pic>
      <p:sp>
        <p:nvSpPr>
          <p:cNvPr id="12" name="Rectangle 1"/>
          <p:cNvSpPr txBox="1">
            <a:spLocks/>
          </p:cNvSpPr>
          <p:nvPr userDrawn="1"/>
        </p:nvSpPr>
        <p:spPr bwMode="black">
          <a:xfrm>
            <a:off x="0" y="4188561"/>
            <a:ext cx="12192000" cy="119922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4188564"/>
            <a:ext cx="11658600" cy="1199223"/>
          </a:xfrm>
          <a:noFill/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3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644884"/>
            <a:ext cx="10515600" cy="711464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A8CA1A9B-139F-4606-AD0A-F3253110DAE5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6" name="Picture 8" descr="State of Minnesota logo">
            <a:extLst>
              <a:ext uri="{FF2B5EF4-FFF2-40B4-BE49-F238E27FC236}">
                <a16:creationId xmlns:a16="http://schemas.microsoft.com/office/drawing/2014/main" id="{3558DFE1-D6FA-4ABB-A8AE-5B1DC8440E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0" r="74517" b="32694"/>
          <a:stretch/>
        </p:blipFill>
        <p:spPr bwMode="gray">
          <a:xfrm>
            <a:off x="11557588" y="6424928"/>
            <a:ext cx="517451" cy="22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White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594624"/>
            <a:ext cx="10515600" cy="4582339"/>
          </a:xfrm>
          <a:noFill/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24D5D47-1752-4D84-8BFB-C2F71A34C932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C198DD1-C477-482D-A126-3FBDD1778E48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838200" y="1335281"/>
            <a:ext cx="10515600" cy="4841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335281"/>
            <a:ext cx="10515600" cy="4841683"/>
          </a:xfrm>
          <a:noFill/>
        </p:spPr>
        <p:txBody>
          <a:bodyPr lIns="182880" tIns="301752" rIns="18288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A198C9B-0587-4A1E-9E03-E4C9FE222F08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8" descr="State of Minnesota logo">
            <a:extLst>
              <a:ext uri="{FF2B5EF4-FFF2-40B4-BE49-F238E27FC236}">
                <a16:creationId xmlns:a16="http://schemas.microsoft.com/office/drawing/2014/main" id="{D2445326-56F2-4711-852D-4D682988BC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0" r="74517" b="32694"/>
          <a:stretch/>
        </p:blipFill>
        <p:spPr bwMode="gray">
          <a:xfrm>
            <a:off x="11557588" y="6424928"/>
            <a:ext cx="517451" cy="22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30" r:id="rId2"/>
    <p:sldLayoutId id="2147483831" r:id="rId3"/>
    <p:sldLayoutId id="2147483787" r:id="rId4"/>
    <p:sldLayoutId id="2147483795" r:id="rId5"/>
    <p:sldLayoutId id="2147483711" r:id="rId6"/>
    <p:sldLayoutId id="2147483712" r:id="rId7"/>
    <p:sldLayoutId id="2147483790" r:id="rId8"/>
    <p:sldLayoutId id="2147483789" r:id="rId9"/>
    <p:sldLayoutId id="2147483714" r:id="rId10"/>
    <p:sldLayoutId id="2147483780" r:id="rId11"/>
    <p:sldLayoutId id="2147483826" r:id="rId12"/>
    <p:sldLayoutId id="2147483801" r:id="rId13"/>
    <p:sldLayoutId id="2147483803" r:id="rId14"/>
    <p:sldLayoutId id="2147483744" r:id="rId15"/>
    <p:sldLayoutId id="2147483793" r:id="rId16"/>
    <p:sldLayoutId id="2147483767" r:id="rId17"/>
    <p:sldLayoutId id="2147483771" r:id="rId18"/>
    <p:sldLayoutId id="2147483772" r:id="rId19"/>
    <p:sldLayoutId id="2147483820" r:id="rId20"/>
    <p:sldLayoutId id="2147483769" r:id="rId21"/>
    <p:sldLayoutId id="2147483770" r:id="rId22"/>
    <p:sldLayoutId id="2147483829" r:id="rId23"/>
    <p:sldLayoutId id="2147483732" r:id="rId24"/>
    <p:sldLayoutId id="2147483733" r:id="rId25"/>
    <p:sldLayoutId id="2147483750" r:id="rId26"/>
    <p:sldLayoutId id="2147483765" r:id="rId27"/>
    <p:sldLayoutId id="2147483823" r:id="rId28"/>
    <p:sldLayoutId id="2147483825" r:id="rId29"/>
    <p:sldLayoutId id="2147483808" r:id="rId30"/>
    <p:sldLayoutId id="2147483807" r:id="rId31"/>
    <p:sldLayoutId id="2147483738" r:id="rId32"/>
    <p:sldLayoutId id="2147483739" r:id="rId33"/>
    <p:sldLayoutId id="2147483754" r:id="rId34"/>
    <p:sldLayoutId id="2147483755" r:id="rId35"/>
    <p:sldLayoutId id="2147483759" r:id="rId36"/>
    <p:sldLayoutId id="2147483797" r:id="rId37"/>
    <p:sldLayoutId id="2147483827" r:id="rId3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survey.mn.gov/s.asp?k=161221362588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cc01.safelinks.protection.outlook.com/?url=https://www.mnhs.org/capitol/learn/art/list?title%3D%26type%3DAll%26location%3D%26order%3Dfield_art_type%26sort%3Ddesc&amp;data=04|01|ploua.yang@state.mn.us|f28f69462e4047d9892708d8c301c771|eb14b04624c445198f26b89c2159828c|0|0|637473759688381950|Unknown|TWFpbGZsb3d8eyJWIjoiMC4wLjAwMDAiLCJQIjoiV2luMzIiLCJBTiI6Ik1haWwiLCJXVCI6Mn0%3D|1000&amp;sdata=2OuigUopKo63m676OPb0sysQvXGOh2W8GBwuhGA7/bk%3D&amp;reserved=0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BEB6B-62F2-4CA9-A61F-0893809FB8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sz="4800"/>
              <a:t>Grupo de Trabajo Asesor de Participación Pública de CAAPB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326C6-FA6B-448C-834B-D507D09C334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pPr/>
              <a:t>2/1/2021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525C7-881F-46C6-B3EC-003A9AE9539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0678D222-C1A5-485A-B85F-E445E45B0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305" y="327171"/>
            <a:ext cx="2009775" cy="1371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F37113-2BB1-41E2-A3D2-DA3C1E62F8DF}"/>
              </a:ext>
            </a:extLst>
          </p:cNvPr>
          <p:cNvSpPr txBox="1"/>
          <p:nvPr/>
        </p:nvSpPr>
        <p:spPr>
          <a:xfrm>
            <a:off x="4668080" y="474362"/>
            <a:ext cx="668572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3200" b="1" dirty="0"/>
              <a:t>Junta de Planificación y Arquitectura del Área del Capitolio (CAAPB) </a:t>
            </a:r>
          </a:p>
        </p:txBody>
      </p:sp>
    </p:spTree>
    <p:extLst>
      <p:ext uri="{BB962C8B-B14F-4D97-AF65-F5344CB8AC3E}">
        <p14:creationId xmlns:p14="http://schemas.microsoft.com/office/powerpoint/2010/main" val="755210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3A1C7-F213-428D-A012-920426253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Discusión - Pregunta n.º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75DFC-A2AC-492B-8732-0927A4F75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763" y="1594624"/>
            <a:ext cx="11214099" cy="45823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s-ES" sz="5500">
                <a:ea typeface="+mn-lt"/>
                <a:cs typeface="+mn-lt"/>
              </a:rPr>
              <a:t>¿Qué necesita cambiar en el Capitolio? </a:t>
            </a:r>
          </a:p>
          <a:p>
            <a:pPr marL="0" indent="0" algn="ctr">
              <a:buNone/>
            </a:pPr>
            <a:r>
              <a:rPr lang="es-ES" sz="5500">
                <a:ea typeface="+mn-lt"/>
                <a:cs typeface="+mn-lt"/>
              </a:rPr>
              <a:t>¿Qué debería permanecer igual?</a:t>
            </a:r>
          </a:p>
          <a:p>
            <a:pPr indent="0" algn="ctr">
              <a:buNone/>
            </a:pPr>
            <a:br>
              <a:rPr lang="es-ES"/>
            </a:br>
            <a:endParaRPr lang="es-ES"/>
          </a:p>
          <a:p>
            <a:pPr marL="0" indent="0" algn="ctr">
              <a:buNone/>
            </a:pPr>
            <a:endParaRPr lang="en-US" sz="5500" dirty="0">
              <a:cs typeface="Calibri"/>
            </a:endParaRPr>
          </a:p>
          <a:p>
            <a:pPr indent="0" algn="ctr">
              <a:buNone/>
            </a:pPr>
            <a:br>
              <a:rPr lang="es-ES"/>
            </a:br>
            <a:endParaRPr lang="es-ES"/>
          </a:p>
          <a:p>
            <a:pPr marL="0" indent="0" algn="ctr">
              <a:buNone/>
            </a:pPr>
            <a:endParaRPr lang="en-US" sz="5500" dirty="0">
              <a:cs typeface="Calibri"/>
            </a:endParaRPr>
          </a:p>
          <a:p>
            <a:pPr marL="0" indent="0" algn="ctr">
              <a:buNone/>
            </a:pPr>
            <a:endParaRPr lang="en-US" sz="5500" dirty="0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506D0-7C90-443B-A2D4-F1D455CEC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2/1/2021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8C475-F948-40CB-8A63-3844ABD5F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36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3A1C7-F213-428D-A012-920426253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Discusión - Pregunta n.º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75DFC-A2AC-492B-8732-0927A4F75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763" y="1594624"/>
            <a:ext cx="11214099" cy="45823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s-ES" sz="5000" dirty="0">
                <a:ea typeface="+mn-lt"/>
                <a:cs typeface="+mn-lt"/>
              </a:rPr>
              <a:t>¿Qué valores le gustaría que usara la Junta de Planificación y Arquitectura del Área del Capitolio al tomar decisiones sobre los monumentos, memoriales y obras de arte en el Capitolio?</a:t>
            </a:r>
          </a:p>
          <a:p>
            <a:pPr indent="0" algn="ctr">
              <a:buNone/>
            </a:pPr>
            <a:br>
              <a:rPr lang="es-ES" dirty="0"/>
            </a:br>
            <a:endParaRPr lang="es-ES" dirty="0"/>
          </a:p>
          <a:p>
            <a:pPr marL="0" indent="0" algn="ctr">
              <a:buNone/>
            </a:pPr>
            <a:endParaRPr lang="en-US" sz="5500" dirty="0">
              <a:cs typeface="Calibri"/>
            </a:endParaRPr>
          </a:p>
          <a:p>
            <a:pPr indent="0" algn="ctr">
              <a:buNone/>
            </a:pPr>
            <a:br>
              <a:rPr lang="es-ES" dirty="0"/>
            </a:br>
            <a:endParaRPr lang="es-ES" dirty="0"/>
          </a:p>
          <a:p>
            <a:pPr marL="0" indent="0" algn="ctr">
              <a:buNone/>
            </a:pPr>
            <a:endParaRPr lang="en-US" sz="5500" dirty="0">
              <a:cs typeface="Calibri"/>
            </a:endParaRPr>
          </a:p>
          <a:p>
            <a:pPr marL="0" indent="0" algn="ctr">
              <a:buNone/>
            </a:pPr>
            <a:endParaRPr lang="en-US" sz="5500" dirty="0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506D0-7C90-443B-A2D4-F1D455CEC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2/1/2021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8C475-F948-40CB-8A63-3844ABD5F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29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3A1C7-F213-428D-A012-920426253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Discusión - Pregunta n.º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75DFC-A2AC-492B-8732-0927A4F75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763" y="1594624"/>
            <a:ext cx="11214099" cy="45823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s-ES" sz="5000">
                <a:ea typeface="+mn-lt"/>
                <a:cs typeface="+mn-lt"/>
              </a:rPr>
              <a:t>¿Qué lo haría más propenso a visitar y disfrutar el Capitolio?</a:t>
            </a:r>
          </a:p>
          <a:p>
            <a:pPr marL="0" indent="0" algn="ctr">
              <a:buNone/>
            </a:pPr>
            <a:endParaRPr lang="en-US" sz="5000" dirty="0">
              <a:cs typeface="Calibri"/>
            </a:endParaRPr>
          </a:p>
          <a:p>
            <a:pPr indent="0" algn="ctr">
              <a:buNone/>
            </a:pPr>
            <a:br>
              <a:rPr lang="es-ES"/>
            </a:br>
            <a:endParaRPr lang="es-ES"/>
          </a:p>
          <a:p>
            <a:pPr marL="0" indent="0" algn="ctr">
              <a:buNone/>
            </a:pPr>
            <a:endParaRPr lang="en-US" sz="5500" dirty="0">
              <a:cs typeface="Calibri"/>
            </a:endParaRPr>
          </a:p>
          <a:p>
            <a:pPr indent="0" algn="ctr">
              <a:buNone/>
            </a:pPr>
            <a:br>
              <a:rPr lang="es-ES"/>
            </a:br>
            <a:endParaRPr lang="es-ES"/>
          </a:p>
          <a:p>
            <a:pPr marL="0" indent="0" algn="ctr">
              <a:buNone/>
            </a:pPr>
            <a:endParaRPr lang="en-US" sz="5500" dirty="0">
              <a:cs typeface="Calibri"/>
            </a:endParaRPr>
          </a:p>
          <a:p>
            <a:pPr marL="0" indent="0" algn="ctr">
              <a:buNone/>
            </a:pPr>
            <a:endParaRPr lang="en-US" sz="5500" dirty="0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506D0-7C90-443B-A2D4-F1D455CEC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2/1/2021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8C475-F948-40CB-8A63-3844ABD5F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74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3A1C7-F213-428D-A012-920426253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Encuesta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75DFC-A2AC-492B-8732-0927A4F75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763" y="3039249"/>
            <a:ext cx="11214099" cy="313771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s-ES" sz="5000" dirty="0">
                <a:ea typeface="+mn-lt"/>
                <a:cs typeface="+mn-lt"/>
                <a:hlinkClick r:id="rId2"/>
              </a:rPr>
              <a:t>Encuesta de divulgación y participación</a:t>
            </a:r>
            <a:r>
              <a:rPr lang="es-ES" sz="5000" dirty="0">
                <a:ea typeface="+mn-lt"/>
                <a:cs typeface="+mn-lt"/>
              </a:rPr>
              <a:t> </a:t>
            </a:r>
          </a:p>
          <a:p>
            <a:pPr marL="0" indent="0" algn="ctr">
              <a:buNone/>
            </a:pPr>
            <a:endParaRPr lang="en-US" sz="5000" dirty="0">
              <a:cs typeface="Calibri"/>
            </a:endParaRPr>
          </a:p>
          <a:p>
            <a:pPr indent="0" algn="ctr">
              <a:buNone/>
            </a:pPr>
            <a:br>
              <a:rPr lang="es-ES" dirty="0"/>
            </a:br>
            <a:endParaRPr lang="es-ES"/>
          </a:p>
          <a:p>
            <a:pPr marL="0" indent="0" algn="ctr">
              <a:buNone/>
            </a:pPr>
            <a:endParaRPr lang="en-US" sz="5500" dirty="0">
              <a:cs typeface="Calibri"/>
            </a:endParaRPr>
          </a:p>
          <a:p>
            <a:pPr indent="0" algn="ctr">
              <a:buNone/>
            </a:pPr>
            <a:br>
              <a:rPr lang="es-ES" dirty="0"/>
            </a:br>
            <a:endParaRPr lang="es-ES"/>
          </a:p>
          <a:p>
            <a:pPr marL="0" indent="0" algn="ctr">
              <a:buNone/>
            </a:pPr>
            <a:endParaRPr lang="en-US" sz="5500" dirty="0">
              <a:cs typeface="Calibri"/>
            </a:endParaRPr>
          </a:p>
          <a:p>
            <a:pPr marL="0" indent="0" algn="ctr">
              <a:buNone/>
            </a:pPr>
            <a:endParaRPr lang="en-US" sz="5500" dirty="0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506D0-7C90-443B-A2D4-F1D455CEC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2/1/2021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8C475-F948-40CB-8A63-3844ABD5F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78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3A1C7-F213-428D-A012-920426253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Reflexiones y preguntas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75DFC-A2AC-492B-8732-0927A4F75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763" y="1594624"/>
            <a:ext cx="11214099" cy="45823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endParaRPr lang="en-US" sz="4000" dirty="0">
              <a:ea typeface="+mn-lt"/>
              <a:cs typeface="+mn-lt"/>
            </a:endParaRPr>
          </a:p>
          <a:p>
            <a:pPr marL="0" indent="0" algn="ctr">
              <a:buNone/>
            </a:pPr>
            <a:endParaRPr lang="en-US" sz="5000" dirty="0">
              <a:cs typeface="Calibri"/>
            </a:endParaRPr>
          </a:p>
          <a:p>
            <a:pPr indent="0" algn="ctr">
              <a:buNone/>
            </a:pPr>
            <a:br>
              <a:rPr lang="es-ES"/>
            </a:br>
            <a:endParaRPr lang="es-ES"/>
          </a:p>
          <a:p>
            <a:pPr marL="0" indent="0" algn="ctr">
              <a:buNone/>
            </a:pPr>
            <a:endParaRPr lang="en-US" sz="5500" dirty="0">
              <a:cs typeface="Calibri"/>
            </a:endParaRPr>
          </a:p>
          <a:p>
            <a:pPr indent="0" algn="ctr">
              <a:buNone/>
            </a:pPr>
            <a:br>
              <a:rPr lang="es-ES"/>
            </a:br>
            <a:endParaRPr lang="es-ES"/>
          </a:p>
          <a:p>
            <a:pPr marL="0" indent="0" algn="ctr">
              <a:buNone/>
            </a:pPr>
            <a:endParaRPr lang="en-US" sz="5500" dirty="0">
              <a:cs typeface="Calibri"/>
            </a:endParaRPr>
          </a:p>
          <a:p>
            <a:pPr marL="0" indent="0" algn="ctr">
              <a:buNone/>
            </a:pPr>
            <a:endParaRPr lang="en-US" sz="5500" dirty="0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506D0-7C90-443B-A2D4-F1D455CEC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2/1/2021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8C475-F948-40CB-8A63-3844ABD5F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5CBBA84F-D0A9-4392-8A1D-C61627955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338" y="1778698"/>
            <a:ext cx="6354762" cy="420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526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66700" y="1651379"/>
            <a:ext cx="11658600" cy="3691802"/>
          </a:xfrm>
        </p:spPr>
        <p:txBody>
          <a:bodyPr/>
          <a:lstStyle/>
          <a:p>
            <a:r>
              <a:rPr lang="es-ES"/>
              <a:t>¡Gracias!</a:t>
            </a:r>
            <a:br>
              <a:rPr lang="es-ES"/>
            </a:br>
            <a:endParaRPr lang="es-ES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B7DF8DF4-2DD5-4BDB-BFE3-3B2763DDAA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917" y="201336"/>
            <a:ext cx="2009775" cy="1371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7EA816-49AE-47E1-8267-012883A14268}"/>
              </a:ext>
            </a:extLst>
          </p:cNvPr>
          <p:cNvSpPr txBox="1"/>
          <p:nvPr/>
        </p:nvSpPr>
        <p:spPr>
          <a:xfrm>
            <a:off x="4810692" y="348527"/>
            <a:ext cx="687534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3200" b="1" dirty="0"/>
              <a:t>Junta de Planificación y Arquitectura del Área del Capitolio </a:t>
            </a:r>
          </a:p>
        </p:txBody>
      </p:sp>
    </p:spTree>
    <p:extLst>
      <p:ext uri="{BB962C8B-B14F-4D97-AF65-F5344CB8AC3E}">
        <p14:creationId xmlns:p14="http://schemas.microsoft.com/office/powerpoint/2010/main" val="242918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CD07B-32C2-4C03-B948-E0279BFCD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/>
              <a:t>Bienvenida del presidente Carl Crawford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A3B42-879A-473D-AD9D-36DCEBE5D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0271" y="1335281"/>
            <a:ext cx="6823529" cy="4841683"/>
          </a:xfrm>
        </p:spPr>
        <p:txBody>
          <a:bodyPr vert="horz" lIns="182880" tIns="301752" rIns="18288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s-ES" dirty="0"/>
              <a:t>“Estoy muy emocionado de darles la bienvenida y agradecerles por ser parte de este importante trabajo. Nuestro propósito es crear un espacio para que los miembros del público compartan experiencias sobre lo que el Capitolio significa para ellos y recopilar sus comentarios sobre los monumentos, memoriales y obras de arte que se encuentran en los terrenos del Capitolio. Su información proporcionará un aporte significativo a la CAAPB mientras continuamos con nuestro importante trabajo. Gracias. Esperamos sus comentarios.”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06EE1-BFE6-40ED-A1B8-35349CAF0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2/1/2021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7AB75-ABE0-4449-8BA7-705945156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6" descr="Crawford Carl photo vertical lo res.jpg">
            <a:extLst>
              <a:ext uri="{FF2B5EF4-FFF2-40B4-BE49-F238E27FC236}">
                <a16:creationId xmlns:a16="http://schemas.microsoft.com/office/drawing/2014/main" id="{993277F6-2F4E-4192-B50B-151EB1174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900" y="1837236"/>
            <a:ext cx="2743200" cy="345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2557D-99A9-406F-95FF-1E057F81E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212"/>
            <a:ext cx="10515600" cy="1216025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¿Quién toma decisiones sobre los monumentos, memoriales y obras de arte en el </a:t>
            </a:r>
            <a:r>
              <a:rPr lang="es-ES" b="1" dirty="0" err="1"/>
              <a:t>Capitol</a:t>
            </a:r>
            <a:r>
              <a:rPr lang="es-ES" b="1" dirty="0"/>
              <a:t> Mall?</a:t>
            </a:r>
            <a:br>
              <a:rPr lang="es-ES" dirty="0"/>
            </a:b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D0A6C-F979-4C0C-AF52-9ECA5FFDD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164" y="1594625"/>
            <a:ext cx="5519830" cy="47617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sz="2400" b="1" dirty="0"/>
              <a:t>La Junta de Planificación y Arquitectura del Área del Capitolio es el órgano de toma de decisiones. </a:t>
            </a:r>
          </a:p>
          <a:p>
            <a:r>
              <a:rPr lang="es-ES" sz="2400" dirty="0"/>
              <a:t>La Junta se compone de doce miembros y está presidida por el vicegobernador. </a:t>
            </a:r>
          </a:p>
          <a:p>
            <a:r>
              <a:rPr lang="es-ES" sz="2400" dirty="0"/>
              <a:t>Sus miembros son ciudadanos públicos y legisladores estatales que sirven términos de 4 años.</a:t>
            </a:r>
          </a:p>
          <a:p>
            <a:r>
              <a:rPr lang="es-ES" sz="2400" dirty="0"/>
              <a:t>En julio de 2020, la Junta creó el Grupo de Trabajo Asesor de Participación Pública para ayudar a escuchar a los habitantes de Minnesota en todo el estado.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9FF00-6002-481C-83A1-FB2D2C647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2/1/2021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13711-E871-49B4-8F05-0139C2153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 descr="Civil Engineering Magazine: Minnesota State Capitol Restored and Revived -  HGA">
            <a:extLst>
              <a:ext uri="{FF2B5EF4-FFF2-40B4-BE49-F238E27FC236}">
                <a16:creationId xmlns:a16="http://schemas.microsoft.com/office/drawing/2014/main" id="{5A73F2F5-CEE3-49C9-A81A-F2108AF4B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134" y="2493718"/>
            <a:ext cx="4099122" cy="257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278F9C-D714-488C-9273-06FCEC6A517C}"/>
              </a:ext>
            </a:extLst>
          </p:cNvPr>
          <p:cNvSpPr txBox="1"/>
          <p:nvPr/>
        </p:nvSpPr>
        <p:spPr>
          <a:xfrm>
            <a:off x="8022485" y="5071965"/>
            <a:ext cx="2599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Una vista del Capitol Mall</a:t>
            </a:r>
          </a:p>
        </p:txBody>
      </p:sp>
    </p:spTree>
    <p:extLst>
      <p:ext uri="{BB962C8B-B14F-4D97-AF65-F5344CB8AC3E}">
        <p14:creationId xmlns:p14="http://schemas.microsoft.com/office/powerpoint/2010/main" val="4001804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2557D-99A9-406F-95FF-1E057F81E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905"/>
            <a:ext cx="10515600" cy="1216025"/>
          </a:xfrm>
        </p:spPr>
        <p:txBody>
          <a:bodyPr>
            <a:normAutofit fontScale="90000"/>
          </a:bodyPr>
          <a:lstStyle/>
          <a:p>
            <a:r>
              <a:rPr lang="es-ES" b="1"/>
              <a:t>¿Por qué me han pedido que participe en la reunión de hoy?</a:t>
            </a:r>
            <a:br>
              <a:rPr lang="es-ES"/>
            </a:b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D0A6C-F979-4C0C-AF52-9ECA5FFDD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3619" y="1594624"/>
            <a:ext cx="5587647" cy="47617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b="1"/>
              <a:t>Al Grupo de Trabajo Asesor de Participación Pública le gustaría conocer su opinión.</a:t>
            </a:r>
          </a:p>
          <a:p>
            <a:r>
              <a:rPr lang="es-ES"/>
              <a:t>El Grupo de Trabajo de 15 miembros se centra en escuchar a los habitantes de Minnesota.</a:t>
            </a:r>
          </a:p>
          <a:p>
            <a:r>
              <a:rPr lang="es-ES"/>
              <a:t>Queremos conocer sus ideas y valores sobre el Capitolio.</a:t>
            </a:r>
          </a:p>
          <a:p>
            <a:r>
              <a:rPr lang="es-ES"/>
              <a:t>Nuestra conversación de hoy es una de las muchas que están ocurriendo este año.</a:t>
            </a:r>
          </a:p>
          <a:p>
            <a:r>
              <a:rPr lang="es-ES"/>
              <a:t>El objetivo es asegurarnos de que todos los habitantes de Minnesota se sientan bienvenidos en el Capitolio.</a:t>
            </a:r>
          </a:p>
          <a:p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9FF00-6002-481C-83A1-FB2D2C647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2/1/2021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13711-E871-49B4-8F05-0139C2153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5979FB-AC6D-4058-A5DA-31D4D4497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97" y="1797907"/>
            <a:ext cx="5368885" cy="35792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CC0731-EFCF-4B6A-B71E-4E76A2257345}"/>
              </a:ext>
            </a:extLst>
          </p:cNvPr>
          <p:cNvSpPr txBox="1"/>
          <p:nvPr/>
        </p:nvSpPr>
        <p:spPr>
          <a:xfrm>
            <a:off x="899973" y="5377164"/>
            <a:ext cx="4527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El Memorial a Roy Wilkins en el Capitol Mall</a:t>
            </a:r>
          </a:p>
        </p:txBody>
      </p:sp>
    </p:spTree>
    <p:extLst>
      <p:ext uri="{BB962C8B-B14F-4D97-AF65-F5344CB8AC3E}">
        <p14:creationId xmlns:p14="http://schemas.microsoft.com/office/powerpoint/2010/main" val="1892880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2557D-99A9-406F-95FF-1E057F81E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s-ES" b="1"/>
            </a:br>
            <a:r>
              <a:rPr lang="es-ES" b="1"/>
              <a:t>¿Cómo se utilizará mi opinión?</a:t>
            </a:r>
            <a:br>
              <a:rPr lang="es-ES"/>
            </a:b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D0A6C-F979-4C0C-AF52-9ECA5FFDD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36" y="1594623"/>
            <a:ext cx="4926704" cy="4971429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s-ES" sz="2800" b="1" dirty="0"/>
              <a:t>Será parte de un informe para la CAAPB. El informe…</a:t>
            </a:r>
          </a:p>
          <a:p>
            <a:r>
              <a:rPr lang="es-ES" sz="2800" dirty="0"/>
              <a:t>Incluirá temas que surjan en las conversaciones que estamos teniendo. </a:t>
            </a:r>
          </a:p>
          <a:p>
            <a:pPr lvl="0"/>
            <a:r>
              <a:rPr lang="es-ES" sz="2800" dirty="0"/>
              <a:t>Proporcionará recomendaciones a la Junta sobre:</a:t>
            </a:r>
          </a:p>
          <a:p>
            <a:pPr lvl="1"/>
            <a:r>
              <a:rPr lang="es-ES" sz="2000" dirty="0"/>
              <a:t>Cómo asegurarse de que el público sepa qué es la CAAPB y cómo esta toma decisiones</a:t>
            </a:r>
          </a:p>
          <a:p>
            <a:pPr lvl="1"/>
            <a:r>
              <a:rPr lang="es-ES" sz="2000" dirty="0"/>
              <a:t>Cómo puede la CAAPB incluir al público en su toma de decisiones</a:t>
            </a:r>
          </a:p>
          <a:p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9FF00-6002-481C-83A1-FB2D2C647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2/1/2021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13711-E871-49B4-8F05-0139C2153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/>
          </a:p>
        </p:txBody>
      </p:sp>
      <p:pic>
        <p:nvPicPr>
          <p:cNvPr id="2050" name="Picture 2" descr="Minnesota marks a century of women's suffrage Sunday at the Capitol – Twin  Cities">
            <a:extLst>
              <a:ext uri="{FF2B5EF4-FFF2-40B4-BE49-F238E27FC236}">
                <a16:creationId xmlns:a16="http://schemas.microsoft.com/office/drawing/2014/main" id="{49D59FD6-0D66-4C0E-9EB0-FEDAC4A9E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840" y="2162205"/>
            <a:ext cx="4177231" cy="279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9A5539-1C0E-43FC-B8BC-99F9A9CC401C}"/>
              </a:ext>
            </a:extLst>
          </p:cNvPr>
          <p:cNvSpPr txBox="1"/>
          <p:nvPr/>
        </p:nvSpPr>
        <p:spPr>
          <a:xfrm>
            <a:off x="5449824" y="5475383"/>
            <a:ext cx="6410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El Memorial al Sufragio Femenino de Minnesota en el Capitol Mall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6926B4-E809-4A98-ACB9-BD7665CC3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4904" y="1944931"/>
            <a:ext cx="2475123" cy="32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0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9F1A9-6250-46B8-A7CF-240AFA804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415238"/>
          </a:xfrm>
        </p:spPr>
        <p:txBody>
          <a:bodyPr>
            <a:normAutofit/>
          </a:bodyPr>
          <a:lstStyle/>
          <a:p>
            <a:r>
              <a:rPr lang="es-ES" b="1"/>
              <a:t>¿Cómo sabré que se ha tenido en cuenta mi opinión?</a:t>
            </a:r>
            <a:br>
              <a:rPr lang="es-ES"/>
            </a:b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492E1-4ED0-476A-A774-D3F8C0960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4529" y="1594624"/>
            <a:ext cx="5695721" cy="4761725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Durante la reunión de hoy estaremos tomando notas</a:t>
            </a:r>
          </a:p>
          <a:p>
            <a:r>
              <a:rPr lang="es-ES" dirty="0"/>
              <a:t>También realizará una breve encuesta durante la reunión</a:t>
            </a:r>
          </a:p>
          <a:p>
            <a:r>
              <a:rPr lang="es-ES" dirty="0"/>
              <a:t>Y usaremos el correo electrónico que nos proporcionó en la preinscripción o en la encuesta para compartir nuestro informe una vez que se haya completado</a:t>
            </a:r>
          </a:p>
          <a:p>
            <a:r>
              <a:rPr lang="es-ES" dirty="0"/>
              <a:t>Como recordatorio, nosotros no tomamos decisiones, eso es cosa de la CAAPB. </a:t>
            </a:r>
          </a:p>
          <a:p>
            <a:pPr lvl="1"/>
            <a:r>
              <a:rPr lang="es-ES" dirty="0"/>
              <a:t>En vez de ello, utilizamos sus comentarios para recomendar formas en que la CAAPB pueda incorporar mejor al público en sus decisiones.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0A8BD-126F-4CB4-969A-FD72E870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2/1/2021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33D7F-DC9F-4AD9-B85A-61072A59C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/>
          </a:p>
        </p:txBody>
      </p:sp>
      <p:pic>
        <p:nvPicPr>
          <p:cNvPr id="3074" name="Picture 2" descr="Progress of the State (Quadriga) | Minnesota State Capitol | MNHS">
            <a:extLst>
              <a:ext uri="{FF2B5EF4-FFF2-40B4-BE49-F238E27FC236}">
                <a16:creationId xmlns:a16="http://schemas.microsoft.com/office/drawing/2014/main" id="{AD4BA89D-CAE5-438F-BD07-8C510522A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78" y="2020979"/>
            <a:ext cx="5501089" cy="343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DBF283-9647-41F0-A9B5-A87892318FCC}"/>
              </a:ext>
            </a:extLst>
          </p:cNvPr>
          <p:cNvSpPr txBox="1"/>
          <p:nvPr/>
        </p:nvSpPr>
        <p:spPr>
          <a:xfrm>
            <a:off x="1211855" y="5453349"/>
            <a:ext cx="4450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Cuadriga sobre la entrada del Capitolio</a:t>
            </a:r>
          </a:p>
        </p:txBody>
      </p:sp>
    </p:spTree>
    <p:extLst>
      <p:ext uri="{BB962C8B-B14F-4D97-AF65-F5344CB8AC3E}">
        <p14:creationId xmlns:p14="http://schemas.microsoft.com/office/powerpoint/2010/main" val="1692910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9F1A9-6250-46B8-A7CF-240AFA804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23537" cy="978676"/>
          </a:xfrm>
        </p:spPr>
        <p:txBody>
          <a:bodyPr>
            <a:normAutofit/>
          </a:bodyPr>
          <a:lstStyle/>
          <a:p>
            <a:r>
              <a:rPr lang="es-ES" b="1"/>
              <a:t>Lista de obras de arte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0A8BD-126F-4CB4-969A-FD72E870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2/1/2021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33D7F-DC9F-4AD9-B85A-61072A59C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BD6139-F94D-404F-9376-1543E6A7E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El Sitio Histórico del Capitolio del Estado interpreta la historia del Capitolio y el gobierno del estado, tanto histórica como actual. El Capitolio enseña el proceso político e inspira la participación ciudadana en el gobierno.</a:t>
            </a:r>
          </a:p>
          <a:p>
            <a:r>
              <a:rPr lang="es-ES"/>
              <a:t>La Sociedad Histórica de MN tiene una lista en su sitio web de todas las obras de arte que hay en el edificio: </a:t>
            </a:r>
          </a:p>
          <a:p>
            <a:pPr lvl="1"/>
            <a:r>
              <a:rPr lang="es-ES">
                <a:cs typeface="Calibri"/>
                <a:hlinkClick r:id="rId2"/>
              </a:rPr>
              <a:t>Lista de obras de arte | Sociedad Histórica de Minnesota (mnhs.org)</a:t>
            </a:r>
            <a:r>
              <a:rPr lang="es-E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83310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3A1C7-F213-428D-A012-920426253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Discusión - Pregunta n.º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75DFC-A2AC-492B-8732-0927A4F75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s-ES" sz="5500">
                <a:ea typeface="+mn-lt"/>
                <a:cs typeface="+mn-lt"/>
              </a:rPr>
              <a:t>¿Cómo han sido sus experiencias en el Capitolio? Si no ha estado en el Capitolio, ¿cuál es su percepción del Capitolio?</a:t>
            </a:r>
          </a:p>
          <a:p>
            <a:pPr marL="0" indent="0" algn="ctr">
              <a:buNone/>
            </a:pPr>
            <a:endParaRPr lang="en-US" sz="5500" dirty="0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506D0-7C90-443B-A2D4-F1D455CEC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2/1/2021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8C475-F948-40CB-8A63-3844ABD5F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1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3A1C7-F213-428D-A012-920426253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Discusión - Pregunta n.º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75DFC-A2AC-492B-8732-0927A4F75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s-ES" sz="5500">
                <a:ea typeface="+mn-lt"/>
                <a:cs typeface="+mn-lt"/>
              </a:rPr>
              <a:t>¿Refleja el Capitolio sus comunidades? </a:t>
            </a:r>
          </a:p>
          <a:p>
            <a:pPr indent="0" algn="ctr">
              <a:buNone/>
            </a:pPr>
            <a:br>
              <a:rPr lang="es-ES"/>
            </a:br>
            <a:endParaRPr lang="es-ES"/>
          </a:p>
          <a:p>
            <a:pPr marL="0" indent="0" algn="ctr">
              <a:buNone/>
            </a:pPr>
            <a:endParaRPr lang="en-US" sz="5500" dirty="0">
              <a:cs typeface="Calibri"/>
            </a:endParaRPr>
          </a:p>
          <a:p>
            <a:pPr marL="0" indent="0" algn="ctr">
              <a:buNone/>
            </a:pPr>
            <a:endParaRPr lang="en-US" sz="5500" dirty="0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506D0-7C90-443B-A2D4-F1D455CEC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2/1/2021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8C475-F948-40CB-8A63-3844ABD5F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8802"/>
      </p:ext>
    </p:extLst>
  </p:cSld>
  <p:clrMapOvr>
    <a:masterClrMapping/>
  </p:clrMapOvr>
</p:sld>
</file>

<file path=ppt/theme/theme1.xml><?xml version="1.0" encoding="utf-8"?>
<a:theme xmlns:a="http://schemas.openxmlformats.org/drawingml/2006/main" name="Minnesota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DAE156C0-7CBF-4046-BD4A-ED7F84CF84A7}" vid="{C0892953-E80B-4419-A760-833944107E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98505DFA22BC4F94B76B0AF4810BF8" ma:contentTypeVersion="5" ma:contentTypeDescription="Create a new document." ma:contentTypeScope="" ma:versionID="dd1247b07cf78a962aa0c36ad0fa848f">
  <xsd:schema xmlns:xsd="http://www.w3.org/2001/XMLSchema" xmlns:xs="http://www.w3.org/2001/XMLSchema" xmlns:p="http://schemas.microsoft.com/office/2006/metadata/properties" xmlns:ns2="b207abfc-1b7f-4f3b-9d17-403220e60079" xmlns:ns3="ecddfb57-44a0-40cc-a791-7fd06697e338" targetNamespace="http://schemas.microsoft.com/office/2006/metadata/properties" ma:root="true" ma:fieldsID="4711eead745858539cbf9cd368a7fe88" ns2:_="" ns3:_="">
    <xsd:import namespace="b207abfc-1b7f-4f3b-9d17-403220e60079"/>
    <xsd:import namespace="ecddfb57-44a0-40cc-a791-7fd06697e3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07abfc-1b7f-4f3b-9d17-403220e600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ddfb57-44a0-40cc-a791-7fd06697e33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F4349A-22F7-4A2D-8CA5-43DDCD6795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78B604-9059-4F1C-B8E2-C96A71A964D2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B968C7B-B96B-4F40-81F3-5684C3121D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07abfc-1b7f-4f3b-9d17-403220e60079"/>
    <ds:schemaRef ds:uri="ecddfb57-44a0-40cc-a791-7fd06697e3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State of Minnesota</Template>
  <TotalTime>778</TotalTime>
  <Words>758</Words>
  <Application>Microsoft Office PowerPoint</Application>
  <PresentationFormat>Widescreen</PresentationFormat>
  <Paragraphs>100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Minnesota</vt:lpstr>
      <vt:lpstr>Grupo de Trabajo Asesor de Participación Pública de CAAPB</vt:lpstr>
      <vt:lpstr>Bienvenida del presidente Carl Crawford</vt:lpstr>
      <vt:lpstr>¿Quién toma decisiones sobre los monumentos, memoriales y obras de arte en el Capitol Mall? </vt:lpstr>
      <vt:lpstr>¿Por qué me han pedido que participe en la reunión de hoy? </vt:lpstr>
      <vt:lpstr> ¿Cómo se utilizará mi opinión? </vt:lpstr>
      <vt:lpstr>¿Cómo sabré que se ha tenido en cuenta mi opinión? </vt:lpstr>
      <vt:lpstr>Lista de obras de arte</vt:lpstr>
      <vt:lpstr>Discusión - Pregunta n.º 1</vt:lpstr>
      <vt:lpstr>Discusión - Pregunta n.º 2</vt:lpstr>
      <vt:lpstr>Discusión - Pregunta n.º 3</vt:lpstr>
      <vt:lpstr>Discusión - Pregunta n.º 4</vt:lpstr>
      <vt:lpstr>Discusión - Pregunta n.º 5</vt:lpstr>
      <vt:lpstr>Encuesta</vt:lpstr>
      <vt:lpstr>Reflexiones y preguntas</vt:lpstr>
      <vt:lpstr>¡Gracias! </vt:lpstr>
    </vt:vector>
  </TitlesOfParts>
  <Company>State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with Image</dc:title>
  <dc:subject/>
  <dc:creator>Flom, Hannah A (GOV)</dc:creator>
  <cp:keywords/>
  <dc:description/>
  <cp:lastModifiedBy>april bridgelanguage.com</cp:lastModifiedBy>
  <cp:revision>138</cp:revision>
  <cp:lastPrinted>2017-03-14T16:27:36Z</cp:lastPrinted>
  <dcterms:created xsi:type="dcterms:W3CDTF">2019-02-07T21:52:37Z</dcterms:created>
  <dcterms:modified xsi:type="dcterms:W3CDTF">2021-02-01T21:09:04Z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version">
    <vt:lpwstr>1.3</vt:lpwstr>
  </property>
  <property fmtid="{D5CDD505-2E9C-101B-9397-08002B2CF9AE}" pid="3" name="ContentTypeId">
    <vt:lpwstr>0x0101001098505DFA22BC4F94B76B0AF4810BF8</vt:lpwstr>
  </property>
</Properties>
</file>