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0"/>
  </p:notesMasterIdLst>
  <p:handoutMasterIdLst>
    <p:handoutMasterId r:id="rId21"/>
  </p:handoutMasterIdLst>
  <p:sldIdLst>
    <p:sldId id="272" r:id="rId5"/>
    <p:sldId id="279" r:id="rId6"/>
    <p:sldId id="271" r:id="rId7"/>
    <p:sldId id="275" r:id="rId8"/>
    <p:sldId id="276" r:id="rId9"/>
    <p:sldId id="277" r:id="rId10"/>
    <p:sldId id="287" r:id="rId11"/>
    <p:sldId id="278" r:id="rId12"/>
    <p:sldId id="280" r:id="rId13"/>
    <p:sldId id="281" r:id="rId14"/>
    <p:sldId id="282" r:id="rId15"/>
    <p:sldId id="283" r:id="rId16"/>
    <p:sldId id="284" r:id="rId17"/>
    <p:sldId id="285" r:id="rId18"/>
    <p:sldId id="26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7B2"/>
    <a:srgbClr val="003865"/>
    <a:srgbClr val="78BE21"/>
    <a:srgbClr val="000000"/>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9360D-7B62-48FF-8205-9EC762DD33E0}" v="1" dt="2021-02-01T20:51:52.353"/>
    <p1510:client id="{637D8931-5913-49C1-AB11-221547219BD5}" v="73" dt="2021-01-27T21:37:09.676"/>
    <p1510:client id="{8D7A2BE9-CDBC-4C28-9A5E-F031273B6EE0}" v="32" dt="2021-01-27T19:46:38.584"/>
    <p1510:client id="{8E5A9582-4FAF-4820-A69D-ECDCCDACA8E1}" v="1" dt="2021-02-01T21:09:59.433"/>
    <p1510:client id="{F8F8AD8B-37EE-40EA-BC78-DA052EA53F7E}" v="23" dt="2021-01-28T04:53:01.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884" autoAdjust="0"/>
  </p:normalViewPr>
  <p:slideViewPr>
    <p:cSldViewPr snapToGrid="0">
      <p:cViewPr>
        <p:scale>
          <a:sx n="110" d="100"/>
          <a:sy n="110" d="100"/>
        </p:scale>
        <p:origin x="57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8F8AD8B-37EE-40EA-BC78-DA052EA53F7E}"/>
    <pc:docChg chg="modSld">
      <pc:chgData name="" userId="" providerId="" clId="Web-{F8F8AD8B-37EE-40EA-BC78-DA052EA53F7E}" dt="2021-01-28T04:53:01.884" v="10" actId="20577"/>
      <pc:docMkLst>
        <pc:docMk/>
      </pc:docMkLst>
      <pc:sldChg chg="modSp">
        <pc:chgData name="" userId="" providerId="" clId="Web-{F8F8AD8B-37EE-40EA-BC78-DA052EA53F7E}" dt="2021-01-28T04:53:01.884" v="10" actId="20577"/>
        <pc:sldMkLst>
          <pc:docMk/>
          <pc:sldMk cId="983310490" sldId="287"/>
        </pc:sldMkLst>
        <pc:spChg chg="mod">
          <ac:chgData name="" userId="" providerId="" clId="Web-{F8F8AD8B-37EE-40EA-BC78-DA052EA53F7E}" dt="2021-01-28T04:53:01.884" v="10" actId="20577"/>
          <ac:spMkLst>
            <pc:docMk/>
            <pc:sldMk cId="983310490" sldId="287"/>
            <ac:spMk id="2" creationId="{E819F1A9-6250-46B8-A7CF-240AFA804C57}"/>
          </ac:spMkLst>
        </pc:spChg>
      </pc:sldChg>
    </pc:docChg>
  </pc:docChgLst>
  <pc:docChgLst>
    <pc:chgData clId="Web-{8E5A9582-4FAF-4820-A69D-ECDCCDACA8E1}"/>
    <pc:docChg chg="modSld">
      <pc:chgData name="" userId="" providerId="" clId="Web-{8E5A9582-4FAF-4820-A69D-ECDCCDACA8E1}" dt="2021-02-01T21:09:59.433" v="0" actId="20577"/>
      <pc:docMkLst>
        <pc:docMk/>
      </pc:docMkLst>
      <pc:sldChg chg="modSp">
        <pc:chgData name="" userId="" providerId="" clId="Web-{8E5A9582-4FAF-4820-A69D-ECDCCDACA8E1}" dt="2021-02-01T21:09:59.433" v="0" actId="20577"/>
        <pc:sldMkLst>
          <pc:docMk/>
          <pc:sldMk cId="3690078820" sldId="284"/>
        </pc:sldMkLst>
        <pc:spChg chg="mod">
          <ac:chgData name="" userId="" providerId="" clId="Web-{8E5A9582-4FAF-4820-A69D-ECDCCDACA8E1}" dt="2021-02-01T21:09:59.433" v="0" actId="20577"/>
          <ac:spMkLst>
            <pc:docMk/>
            <pc:sldMk cId="3690078820" sldId="284"/>
            <ac:spMk id="3" creationId="{5C975DFC-A2AC-492B-8732-0927A4F75697}"/>
          </ac:spMkLst>
        </pc:spChg>
      </pc:sldChg>
    </pc:docChg>
  </pc:docChgLst>
  <pc:docChgLst>
    <pc:chgData clId="Web-{8D7A2BE9-CDBC-4C28-9A5E-F031273B6EE0}"/>
    <pc:docChg chg="modSld">
      <pc:chgData name="" userId="" providerId="" clId="Web-{8D7A2BE9-CDBC-4C28-9A5E-F031273B6EE0}" dt="2021-01-27T19:46:38.584" v="13" actId="20577"/>
      <pc:docMkLst>
        <pc:docMk/>
      </pc:docMkLst>
      <pc:sldChg chg="modSp">
        <pc:chgData name="" userId="" providerId="" clId="Web-{8D7A2BE9-CDBC-4C28-9A5E-F031273B6EE0}" dt="2021-01-27T19:46:38.584" v="13" actId="20577"/>
        <pc:sldMkLst>
          <pc:docMk/>
          <pc:sldMk cId="2129971222" sldId="286"/>
        </pc:sldMkLst>
        <pc:spChg chg="mod">
          <ac:chgData name="" userId="" providerId="" clId="Web-{8D7A2BE9-CDBC-4C28-9A5E-F031273B6EE0}" dt="2021-01-27T19:46:38.584" v="13" actId="20577"/>
          <ac:spMkLst>
            <pc:docMk/>
            <pc:sldMk cId="2129971222" sldId="286"/>
            <ac:spMk id="3" creationId="{F02492E1-4ED0-476A-A774-D3F8C0960AD7}"/>
          </ac:spMkLst>
        </pc:spChg>
      </pc:sldChg>
    </pc:docChg>
  </pc:docChgLst>
  <pc:docChgLst>
    <pc:chgData clId="Web-{637D8931-5913-49C1-AB11-221547219BD5}"/>
    <pc:docChg chg="addSld delSld modSld">
      <pc:chgData name="" userId="" providerId="" clId="Web-{637D8931-5913-49C1-AB11-221547219BD5}" dt="2021-01-27T21:37:09.676" v="41" actId="14100"/>
      <pc:docMkLst>
        <pc:docMk/>
      </pc:docMkLst>
      <pc:sldChg chg="modSp del">
        <pc:chgData name="" userId="" providerId="" clId="Web-{637D8931-5913-49C1-AB11-221547219BD5}" dt="2021-01-27T21:36:55.003" v="40"/>
        <pc:sldMkLst>
          <pc:docMk/>
          <pc:sldMk cId="2129971222" sldId="286"/>
        </pc:sldMkLst>
        <pc:spChg chg="mod">
          <ac:chgData name="" userId="" providerId="" clId="Web-{637D8931-5913-49C1-AB11-221547219BD5}" dt="2021-01-27T21:35:42.043" v="14" actId="20577"/>
          <ac:spMkLst>
            <pc:docMk/>
            <pc:sldMk cId="2129971222" sldId="286"/>
            <ac:spMk id="3" creationId="{F02492E1-4ED0-476A-A774-D3F8C0960AD7}"/>
          </ac:spMkLst>
        </pc:spChg>
      </pc:sldChg>
      <pc:sldChg chg="addSp delSp modSp add replId">
        <pc:chgData name="" userId="" providerId="" clId="Web-{637D8931-5913-49C1-AB11-221547219BD5}" dt="2021-01-27T21:37:09.676" v="41" actId="14100"/>
        <pc:sldMkLst>
          <pc:docMk/>
          <pc:sldMk cId="983310490" sldId="287"/>
        </pc:sldMkLst>
        <pc:spChg chg="mod">
          <ac:chgData name="" userId="" providerId="" clId="Web-{637D8931-5913-49C1-AB11-221547219BD5}" dt="2021-01-27T21:37:09.676" v="41" actId="14100"/>
          <ac:spMkLst>
            <pc:docMk/>
            <pc:sldMk cId="983310490" sldId="287"/>
            <ac:spMk id="2" creationId="{E819F1A9-6250-46B8-A7CF-240AFA804C57}"/>
          </ac:spMkLst>
        </pc:spChg>
        <pc:spChg chg="del mod">
          <ac:chgData name="" userId="" providerId="" clId="Web-{637D8931-5913-49C1-AB11-221547219BD5}" dt="2021-01-27T21:36:40.908" v="36"/>
          <ac:spMkLst>
            <pc:docMk/>
            <pc:sldMk cId="983310490" sldId="287"/>
            <ac:spMk id="3" creationId="{F02492E1-4ED0-476A-A774-D3F8C0960AD7}"/>
          </ac:spMkLst>
        </pc:spChg>
        <pc:spChg chg="del mod">
          <ac:chgData name="" userId="" providerId="" clId="Web-{637D8931-5913-49C1-AB11-221547219BD5}" dt="2021-01-27T21:36:38.001" v="33"/>
          <ac:spMkLst>
            <pc:docMk/>
            <pc:sldMk cId="983310490" sldId="287"/>
            <ac:spMk id="7" creationId="{F1DBF283-9647-41F0-A9B5-A87892318FCC}"/>
          </ac:spMkLst>
        </pc:spChg>
        <pc:spChg chg="add mod">
          <ac:chgData name="" userId="" providerId="" clId="Web-{637D8931-5913-49C1-AB11-221547219BD5}" dt="2021-01-27T21:36:52.487" v="39" actId="20577"/>
          <ac:spMkLst>
            <pc:docMk/>
            <pc:sldMk cId="983310490" sldId="287"/>
            <ac:spMk id="8" creationId="{C1BD6139-F94D-404F-9376-1543E6A7E4F0}"/>
          </ac:spMkLst>
        </pc:spChg>
        <pc:picChg chg="del">
          <ac:chgData name="" userId="" providerId="" clId="Web-{637D8931-5913-49C1-AB11-221547219BD5}" dt="2021-01-27T21:36:35.423" v="31"/>
          <ac:picMkLst>
            <pc:docMk/>
            <pc:sldMk cId="983310490" sldId="287"/>
            <ac:picMk id="3074" creationId="{AD4BA89D-CAE5-438F-BD07-8C510522ABD5}"/>
          </ac:picMkLst>
        </pc:picChg>
      </pc:sldChg>
    </pc:docChg>
  </pc:docChgLst>
  <pc:docChgLst>
    <pc:chgData clId="Web-{04D9360D-7B62-48FF-8205-9EC762DD33E0}"/>
    <pc:docChg chg="modSld">
      <pc:chgData name="" userId="" providerId="" clId="Web-{04D9360D-7B62-48FF-8205-9EC762DD33E0}" dt="2021-02-01T20:51:52.353" v="0" actId="20577"/>
      <pc:docMkLst>
        <pc:docMk/>
      </pc:docMkLst>
      <pc:sldChg chg="modSp">
        <pc:chgData name="" userId="" providerId="" clId="Web-{04D9360D-7B62-48FF-8205-9EC762DD33E0}" dt="2021-02-01T20:51:52.353" v="0" actId="20577"/>
        <pc:sldMkLst>
          <pc:docMk/>
          <pc:sldMk cId="3690078820" sldId="284"/>
        </pc:sldMkLst>
        <pc:spChg chg="mod">
          <ac:chgData name="" userId="" providerId="" clId="Web-{04D9360D-7B62-48FF-8205-9EC762DD33E0}" dt="2021-02-01T20:51:52.353" v="0" actId="20577"/>
          <ac:spMkLst>
            <pc:docMk/>
            <pc:sldMk cId="3690078820" sldId="284"/>
            <ac:spMk id="3" creationId="{5C975DFC-A2AC-492B-8732-0927A4F756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2/1/2021</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2/1/2021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FE159C7A-934A-43C0-A854-A63D489A4D5E}"/>
              </a:ext>
            </a:extLst>
          </p:cNvPr>
          <p:cNvSpPr txBox="1">
            <a:spLocks/>
          </p:cNvSpPr>
          <p:nvPr userDrawn="1"/>
        </p:nvSpPr>
        <p:spPr bwMode="black">
          <a:xfrm>
            <a:off x="0" y="0"/>
            <a:ext cx="12192000" cy="3519377"/>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pic>
        <p:nvPicPr>
          <p:cNvPr id="4" name="Picture 3">
            <a:extLst>
              <a:ext uri="{FF2B5EF4-FFF2-40B4-BE49-F238E27FC236}">
                <a16:creationId xmlns:a16="http://schemas.microsoft.com/office/drawing/2014/main" id="{29CB0FE8-C672-40F2-9AFD-E34A87717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4415" y="3656525"/>
            <a:ext cx="6163168" cy="1502271"/>
          </a:xfrm>
          <a:prstGeom prst="rect">
            <a:avLst/>
          </a:prstGeom>
        </p:spPr>
      </p:pic>
      <p:sp>
        <p:nvSpPr>
          <p:cNvPr id="12" name="Title 2"/>
          <p:cNvSpPr>
            <a:spLocks noGrp="1"/>
          </p:cNvSpPr>
          <p:nvPr>
            <p:ph type="ctrTitle" hasCustomPrompt="1"/>
          </p:nvPr>
        </p:nvSpPr>
        <p:spPr bwMode="white">
          <a:xfrm>
            <a:off x="266699" y="1244070"/>
            <a:ext cx="11658600" cy="1295182"/>
          </a:xfrm>
          <a:noFill/>
        </p:spPr>
        <p:txBody>
          <a:bodyPr wrap="square" lIns="182880" tIns="91440" rIns="182880" bIns="91440" anchor="ctr">
            <a:normAutofit/>
          </a:bodyPr>
          <a:lstStyle>
            <a:lvl1pPr algn="ctr">
              <a:defRPr sz="4400" b="1">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2/1/2021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b="1">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State of Minnesota logo">
            <a:extLst>
              <a:ext uri="{FF2B5EF4-FFF2-40B4-BE49-F238E27FC236}">
                <a16:creationId xmlns:a16="http://schemas.microsoft.com/office/drawing/2014/main" id="{A8F862EB-8A05-4F8A-A66C-AD0451B2A6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2/1/2021</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2/1/2021</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2/1/2021</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2/1/2021</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One Minnesota </a:t>
            </a:r>
            <a:r>
              <a:rPr lang="en-US" dirty="0">
                <a:solidFill>
                  <a:schemeClr val="accent2"/>
                </a:solidFill>
              </a:rPr>
              <a:t>|</a:t>
            </a:r>
            <a:r>
              <a:rPr lang="en-US" dirty="0"/>
              <a:t> mn.gov/governor</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2/1/2021</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2/1/2021</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2/1/2021</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2/1/2021</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2/1/2021</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2/1/2021</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p:bg bwMode="gray">
      <p:bgPr>
        <a:solidFill>
          <a:schemeClr val="bg1"/>
        </a:solidFill>
        <a:effectLst/>
      </p:bgPr>
    </p:bg>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FE159C7A-934A-43C0-A854-A63D489A4D5E}"/>
              </a:ext>
            </a:extLst>
          </p:cNvPr>
          <p:cNvSpPr txBox="1">
            <a:spLocks/>
          </p:cNvSpPr>
          <p:nvPr userDrawn="1"/>
        </p:nvSpPr>
        <p:spPr bwMode="black">
          <a:xfrm>
            <a:off x="0" y="1"/>
            <a:ext cx="12192000" cy="2020186"/>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2781409"/>
            <a:ext cx="11658600" cy="1295182"/>
          </a:xfrm>
          <a:noFill/>
        </p:spPr>
        <p:txBody>
          <a:bodyPr wrap="square" lIns="182880" tIns="91440" rIns="182880" bIns="91440" anchor="ctr">
            <a:normAutofit/>
          </a:bodyPr>
          <a:lstStyle>
            <a:lvl1pPr algn="ctr">
              <a:defRPr sz="4400" b="1">
                <a:solidFill>
                  <a:srgbClr val="003865"/>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2/1/2021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b="1">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State of Minnesota logo">
            <a:extLst>
              <a:ext uri="{FF2B5EF4-FFF2-40B4-BE49-F238E27FC236}">
                <a16:creationId xmlns:a16="http://schemas.microsoft.com/office/drawing/2014/main" id="{A8F862EB-8A05-4F8A-A66C-AD0451B2A6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pic>
        <p:nvPicPr>
          <p:cNvPr id="5" name="Picture 4">
            <a:extLst>
              <a:ext uri="{FF2B5EF4-FFF2-40B4-BE49-F238E27FC236}">
                <a16:creationId xmlns:a16="http://schemas.microsoft.com/office/drawing/2014/main" id="{8A02E0AC-F773-4E8B-8EAD-D3CF207A15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6394" y="253484"/>
            <a:ext cx="6419212" cy="1564683"/>
          </a:xfrm>
          <a:prstGeom prst="rect">
            <a:avLst/>
          </a:prstGeom>
        </p:spPr>
      </p:pic>
      <p:sp>
        <p:nvSpPr>
          <p:cNvPr id="16" name="Rectangle 7">
            <a:extLst>
              <a:ext uri="{FF2B5EF4-FFF2-40B4-BE49-F238E27FC236}">
                <a16:creationId xmlns:a16="http://schemas.microsoft.com/office/drawing/2014/main" id="{3C00897E-6AD5-4A11-8892-AAF6408B2786}"/>
              </a:ext>
            </a:extLst>
          </p:cNvPr>
          <p:cNvSpPr/>
          <p:nvPr userDrawn="1"/>
        </p:nvSpPr>
        <p:spPr bwMode="auto">
          <a:xfrm>
            <a:off x="0" y="2020187"/>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693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2/1/2021</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2/1/2021</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2/1/2021</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2/1/2021</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2/1/2021</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2/1/2021</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Logo)">
    <p:bg bwMode="gray">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89696-AC97-4B85-930C-99F483F77C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37" y="352310"/>
            <a:ext cx="5608326" cy="1367030"/>
          </a:xfrm>
          <a:prstGeom prst="rect">
            <a:avLst/>
          </a:prstGeom>
        </p:spPr>
      </p:pic>
      <p:sp>
        <p:nvSpPr>
          <p:cNvPr id="15" name="Rectangle 1">
            <a:extLst>
              <a:ext uri="{FF2B5EF4-FFF2-40B4-BE49-F238E27FC236}">
                <a16:creationId xmlns:a16="http://schemas.microsoft.com/office/drawing/2014/main" id="{FE159C7A-934A-43C0-A854-A63D489A4D5E}"/>
              </a:ext>
            </a:extLst>
          </p:cNvPr>
          <p:cNvSpPr txBox="1">
            <a:spLocks/>
          </p:cNvSpPr>
          <p:nvPr userDrawn="1"/>
        </p:nvSpPr>
        <p:spPr bwMode="black">
          <a:xfrm>
            <a:off x="0" y="2139442"/>
            <a:ext cx="12192000" cy="4718557"/>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3180202"/>
            <a:ext cx="11658600" cy="1295182"/>
          </a:xfrm>
          <a:noFill/>
        </p:spPr>
        <p:txBody>
          <a:bodyPr wrap="square" lIns="182880" tIns="91440" rIns="182880" bIns="91440" anchor="ctr">
            <a:normAutofit/>
          </a:bodyPr>
          <a:lstStyle>
            <a:lvl1pPr algn="ctr">
              <a:defRPr sz="4400" b="1">
                <a:solidFill>
                  <a:schemeClr val="bg1"/>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bg1"/>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lvl1pPr>
              <a:defRPr>
                <a:solidFill>
                  <a:schemeClr val="bg1"/>
                </a:solidFill>
              </a:defRPr>
            </a:lvl1pPr>
          </a:lstStyle>
          <a:p>
            <a:fld id="{D7ED242C-24FB-43A0-BCB6-43756FC812F6}" type="datetime1">
              <a:rPr lang="en-US" smtClean="0"/>
              <a:pPr/>
              <a:t>2/1/2021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b="1">
                <a:solidFill>
                  <a:schemeClr val="bg1"/>
                </a:solidFill>
              </a:defRPr>
            </a:lvl1pPr>
          </a:lstStyle>
          <a:p>
            <a:r>
              <a:rPr lang="en-US" dirty="0"/>
              <a:t>One Minnesota | mn.gov/governor</a:t>
            </a:r>
          </a:p>
        </p:txBody>
      </p:sp>
      <p:sp>
        <p:nvSpPr>
          <p:cNvPr id="19" name="Slide Number Placeholder 7"/>
          <p:cNvSpPr>
            <a:spLocks noGrp="1"/>
          </p:cNvSpPr>
          <p:nvPr>
            <p:ph type="sldNum" sz="quarter" idx="16"/>
          </p:nvPr>
        </p:nvSpPr>
        <p:spPr bwMode="black"/>
        <p:txBody>
          <a:bodyPr/>
          <a:lstStyle>
            <a:lvl1pPr>
              <a:defRPr>
                <a:solidFill>
                  <a:schemeClr val="bg1"/>
                </a:solidFill>
              </a:defRPr>
            </a:lvl1pPr>
          </a:lstStyle>
          <a:p>
            <a:fld id="{48F63A3B-78C7-47BE-AE5E-E10140E04643}" type="slidenum">
              <a:rPr lang="en-US" smtClean="0"/>
              <a:pPr/>
              <a:t>‹#›</a:t>
            </a:fld>
            <a:endParaRPr lang="en-US" dirty="0"/>
          </a:p>
        </p:txBody>
      </p:sp>
      <p:sp>
        <p:nvSpPr>
          <p:cNvPr id="16" name="Rectangle 7">
            <a:extLst>
              <a:ext uri="{FF2B5EF4-FFF2-40B4-BE49-F238E27FC236}">
                <a16:creationId xmlns:a16="http://schemas.microsoft.com/office/drawing/2014/main" id="{3C00897E-6AD5-4A11-8892-AAF6408B2786}"/>
              </a:ext>
            </a:extLst>
          </p:cNvPr>
          <p:cNvSpPr/>
          <p:nvPr userDrawn="1"/>
        </p:nvSpPr>
        <p:spPr bwMode="auto">
          <a:xfrm>
            <a:off x="0" y="203383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24A97B49-6BEB-4644-A06F-3EE5EDFD57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37084" y="6424928"/>
            <a:ext cx="531920" cy="227965"/>
          </a:xfrm>
          <a:prstGeom prst="rect">
            <a:avLst/>
          </a:prstGeom>
        </p:spPr>
      </p:pic>
    </p:spTree>
    <p:extLst>
      <p:ext uri="{BB962C8B-B14F-4D97-AF65-F5344CB8AC3E}">
        <p14:creationId xmlns:p14="http://schemas.microsoft.com/office/powerpoint/2010/main" val="2893260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2/1/2021</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One </a:t>
            </a:r>
            <a:r>
              <a:rPr lang="en-US" dirty="0" err="1"/>
              <a:t>Minnesta</a:t>
            </a:r>
            <a:r>
              <a:rPr lang="en-US" dirty="0"/>
              <a:t> </a:t>
            </a:r>
            <a:r>
              <a:rPr lang="en-US" dirty="0">
                <a:solidFill>
                  <a:schemeClr val="accent2"/>
                </a:solidFill>
              </a:rPr>
              <a:t>|</a:t>
            </a:r>
            <a:r>
              <a:rPr lang="en-US" dirty="0"/>
              <a:t> mn.gov/governor</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Ref idx="1001">
        <a:schemeClr val="bg1"/>
      </p:bgRef>
    </p:bg>
    <p:spTree>
      <p:nvGrpSpPr>
        <p:cNvPr id="1" name=""/>
        <p:cNvGrpSpPr/>
        <p:nvPr/>
      </p:nvGrpSpPr>
      <p:grpSpPr>
        <a:xfrm>
          <a:off x="0" y="0"/>
          <a:ext cx="0" cy="0"/>
          <a:chOff x="0" y="0"/>
          <a:chExt cx="0" cy="0"/>
        </a:xfrm>
      </p:grpSpPr>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09FFE40-A3EA-4B39-A9B6-361AAA241C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4057" y="272955"/>
            <a:ext cx="5023886" cy="1224572"/>
          </a:xfrm>
          <a:prstGeom prst="rect">
            <a:avLst/>
          </a:prstGeom>
        </p:spPr>
      </p:pic>
      <p:sp>
        <p:nvSpPr>
          <p:cNvPr id="10" name="Rectangle 1"/>
          <p:cNvSpPr txBox="1">
            <a:spLocks/>
          </p:cNvSpPr>
          <p:nvPr userDrawn="1"/>
        </p:nvSpPr>
        <p:spPr bwMode="black">
          <a:xfrm>
            <a:off x="0" y="1651380"/>
            <a:ext cx="12192000" cy="2817850"/>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2817850"/>
          </a:xfrm>
          <a:noFill/>
        </p:spPr>
        <p:txBody>
          <a:bodyPr>
            <a:noAutofit/>
          </a:bodyPr>
          <a:lstStyle>
            <a:lvl1pPr algn="ctr">
              <a:tabLst>
                <a:tab pos="3770313" algn="l"/>
              </a:tabLst>
              <a:defRPr sz="7000" b="1">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4623083"/>
            <a:ext cx="10515600" cy="157941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2/1/2021</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One Minnesota</a:t>
            </a:r>
            <a:r>
              <a:rPr lang="en-US" dirty="0"/>
              <a:t> </a:t>
            </a:r>
            <a:r>
              <a:rPr lang="en-US" dirty="0">
                <a:solidFill>
                  <a:schemeClr val="accent1"/>
                </a:solidFill>
              </a:rPr>
              <a:t>|</a:t>
            </a:r>
            <a:r>
              <a:rPr lang="en-US" dirty="0"/>
              <a:t> </a:t>
            </a:r>
            <a:r>
              <a:rPr lang="en-US" dirty="0">
                <a:solidFill>
                  <a:schemeClr val="tx2"/>
                </a:solidFill>
              </a:rPr>
              <a:t>mn.gov/governor</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pic>
        <p:nvPicPr>
          <p:cNvPr id="12" name="Picture 8" descr="State of Minnesota logo">
            <a:extLst>
              <a:ext uri="{FF2B5EF4-FFF2-40B4-BE49-F238E27FC236}">
                <a16:creationId xmlns:a16="http://schemas.microsoft.com/office/drawing/2014/main" id="{CDEB8994-75CC-4D8F-BEF3-8739C0603B7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spTree>
    <p:extLst>
      <p:ext uri="{BB962C8B-B14F-4D97-AF65-F5344CB8AC3E}">
        <p14:creationId xmlns:p14="http://schemas.microsoft.com/office/powerpoint/2010/main" val="22908971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Ref idx="1001">
        <a:schemeClr val="bg1"/>
      </p:bgRef>
    </p:bg>
    <p:spTree>
      <p:nvGrpSpPr>
        <p:cNvPr id="1" name=""/>
        <p:cNvGrpSpPr/>
        <p:nvPr/>
      </p:nvGrpSpPr>
      <p:grpSpPr>
        <a:xfrm>
          <a:off x="0" y="0"/>
          <a:ext cx="0" cy="0"/>
          <a:chOff x="0" y="0"/>
          <a:chExt cx="0" cy="0"/>
        </a:xfrm>
      </p:grpSpPr>
      <p:sp>
        <p:nvSpPr>
          <p:cNvPr id="8" name="Rectangle 7"/>
          <p:cNvSpPr/>
          <p:nvPr userDrawn="1"/>
        </p:nvSpPr>
        <p:spPr bwMode="white">
          <a:xfrm>
            <a:off x="0" y="0"/>
            <a:ext cx="12192000" cy="1651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tx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tx1"/>
                </a:solidFill>
              </a:defRPr>
            </a:lvl1pPr>
          </a:lstStyle>
          <a:p>
            <a:fld id="{D094F804-653A-41F1-A565-1098D9DEB37A}" type="datetime1">
              <a:rPr lang="en-US" smtClean="0"/>
              <a:pPr/>
              <a:t>2/1/2021</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chemeClr val="tx1"/>
                </a:solidFill>
              </a:rPr>
              <a:t>One Minnesota</a:t>
            </a:r>
            <a:r>
              <a:rPr lang="en-US" dirty="0">
                <a:solidFill>
                  <a:schemeClr val="accent2"/>
                </a:solidFill>
              </a:rPr>
              <a:t>|</a:t>
            </a:r>
            <a:r>
              <a:rPr lang="en-US" dirty="0">
                <a:solidFill>
                  <a:schemeClr val="tx1"/>
                </a:solidFill>
              </a:rPr>
              <a:t> mn.gov/governor</a:t>
            </a:r>
          </a:p>
        </p:txBody>
      </p:sp>
      <p:sp>
        <p:nvSpPr>
          <p:cNvPr id="4" name="Slide Number Placeholder 3"/>
          <p:cNvSpPr>
            <a:spLocks noGrp="1"/>
          </p:cNvSpPr>
          <p:nvPr>
            <p:ph type="sldNum" sz="quarter" idx="11"/>
          </p:nvPr>
        </p:nvSpPr>
        <p:spPr bwMode="white"/>
        <p:txBody>
          <a:bodyPr/>
          <a:lstStyle>
            <a:lvl1pPr>
              <a:defRPr>
                <a:solidFill>
                  <a:schemeClr val="tx1"/>
                </a:solidFill>
              </a:defRPr>
            </a:lvl1pPr>
          </a:lstStyle>
          <a:p>
            <a:fld id="{48F63A3B-78C7-47BE-AE5E-E10140E04643}" type="slidenum">
              <a:rPr lang="en-US" smtClean="0"/>
              <a:pPr/>
              <a:t>‹#›</a:t>
            </a:fld>
            <a:endParaRPr lang="en-US" dirty="0"/>
          </a:p>
        </p:txBody>
      </p:sp>
      <p:pic>
        <p:nvPicPr>
          <p:cNvPr id="12" name="Picture 11">
            <a:extLst>
              <a:ext uri="{FF2B5EF4-FFF2-40B4-BE49-F238E27FC236}">
                <a16:creationId xmlns:a16="http://schemas.microsoft.com/office/drawing/2014/main" id="{3498B94A-C99D-4FE3-B488-ADCA3CD21A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4057" y="272955"/>
            <a:ext cx="5023886" cy="1224572"/>
          </a:xfrm>
          <a:prstGeom prst="rect">
            <a:avLst/>
          </a:prstGeom>
        </p:spPr>
      </p:pic>
      <p:pic>
        <p:nvPicPr>
          <p:cNvPr id="13" name="Picture 12">
            <a:extLst>
              <a:ext uri="{FF2B5EF4-FFF2-40B4-BE49-F238E27FC236}">
                <a16:creationId xmlns:a16="http://schemas.microsoft.com/office/drawing/2014/main" id="{50F5FF82-848D-4531-BB7C-0FBF3CC2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37084" y="6424928"/>
            <a:ext cx="531920" cy="227965"/>
          </a:xfrm>
          <a:prstGeom prst="rect">
            <a:avLst/>
          </a:prstGeom>
        </p:spPr>
      </p:pic>
    </p:spTree>
    <p:extLst>
      <p:ext uri="{BB962C8B-B14F-4D97-AF65-F5344CB8AC3E}">
        <p14:creationId xmlns:p14="http://schemas.microsoft.com/office/powerpoint/2010/main" val="21096085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248C8F-7FE4-4FBD-805E-AE8368AB8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2" y="5840678"/>
            <a:ext cx="3940233" cy="960432"/>
          </a:xfrm>
          <a:prstGeom prst="rect">
            <a:avLst/>
          </a:prstGeom>
        </p:spPr>
      </p:pic>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4"/>
          <p:cNvSpPr>
            <a:spLocks noGrp="1"/>
          </p:cNvSpPr>
          <p:nvPr>
            <p:ph type="dt" sz="half" idx="10"/>
          </p:nvPr>
        </p:nvSpPr>
        <p:spPr bwMode="black"/>
        <p:txBody>
          <a:bodyPr/>
          <a:lstStyle/>
          <a:p>
            <a:fld id="{9A198C9B-0587-4A1E-9E03-E4C9FE222F08}" type="datetime1">
              <a:rPr lang="en-US" smtClean="0"/>
              <a:t>2/1/2021</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0FD1606-B0BA-42A2-8980-A47D62385A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77" y="442519"/>
            <a:ext cx="3519373" cy="857847"/>
          </a:xfrm>
          <a:prstGeom prst="rect">
            <a:avLst/>
          </a:prstGeom>
        </p:spPr>
      </p:pic>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2/1/2021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6" name="Picture 8" descr="State of Minnesota logo">
            <a:extLst>
              <a:ext uri="{FF2B5EF4-FFF2-40B4-BE49-F238E27FC236}">
                <a16:creationId xmlns:a16="http://schemas.microsoft.com/office/drawing/2014/main" id="{3558DFE1-D6FA-4ABB-A8AE-5B1DC8440E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2/1/2021</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2/1/2021</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2/1/2021</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2/1/2021</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b="1">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7" name="Picture 8" descr="State of Minnesota logo">
            <a:extLst>
              <a:ext uri="{FF2B5EF4-FFF2-40B4-BE49-F238E27FC236}">
                <a16:creationId xmlns:a16="http://schemas.microsoft.com/office/drawing/2014/main" id="{D2445326-56F2-4711-852D-4D682988BCDF}"/>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830" r:id="rId2"/>
    <p:sldLayoutId id="2147483831" r:id="rId3"/>
    <p:sldLayoutId id="2147483787" r:id="rId4"/>
    <p:sldLayoutId id="2147483795" r:id="rId5"/>
    <p:sldLayoutId id="2147483711" r:id="rId6"/>
    <p:sldLayoutId id="2147483712" r:id="rId7"/>
    <p:sldLayoutId id="2147483790" r:id="rId8"/>
    <p:sldLayoutId id="2147483789" r:id="rId9"/>
    <p:sldLayoutId id="2147483714" r:id="rId10"/>
    <p:sldLayoutId id="2147483780" r:id="rId11"/>
    <p:sldLayoutId id="2147483826" r:id="rId12"/>
    <p:sldLayoutId id="2147483801" r:id="rId13"/>
    <p:sldLayoutId id="2147483803" r:id="rId14"/>
    <p:sldLayoutId id="2147483744" r:id="rId15"/>
    <p:sldLayoutId id="2147483793" r:id="rId16"/>
    <p:sldLayoutId id="2147483767" r:id="rId17"/>
    <p:sldLayoutId id="2147483771" r:id="rId18"/>
    <p:sldLayoutId id="2147483772" r:id="rId19"/>
    <p:sldLayoutId id="2147483820" r:id="rId20"/>
    <p:sldLayoutId id="2147483769" r:id="rId21"/>
    <p:sldLayoutId id="2147483770" r:id="rId22"/>
    <p:sldLayoutId id="2147483829" r:id="rId23"/>
    <p:sldLayoutId id="2147483732" r:id="rId24"/>
    <p:sldLayoutId id="2147483733" r:id="rId25"/>
    <p:sldLayoutId id="2147483750" r:id="rId26"/>
    <p:sldLayoutId id="2147483765" r:id="rId27"/>
    <p:sldLayoutId id="2147483823" r:id="rId28"/>
    <p:sldLayoutId id="2147483825" r:id="rId29"/>
    <p:sldLayoutId id="2147483808" r:id="rId30"/>
    <p:sldLayoutId id="2147483807" r:id="rId31"/>
    <p:sldLayoutId id="2147483738" r:id="rId32"/>
    <p:sldLayoutId id="2147483739" r:id="rId33"/>
    <p:sldLayoutId id="2147483754" r:id="rId34"/>
    <p:sldLayoutId id="2147483755" r:id="rId35"/>
    <p:sldLayoutId id="2147483759" r:id="rId36"/>
    <p:sldLayoutId id="2147483797" r:id="rId37"/>
    <p:sldLayoutId id="2147483827" r:id="rId3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survey.mn.gov/s.asp?k=161221362588"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gcc01.safelinks.protection.outlook.com/?url=https%3A%2F%2Fwww.mnhs.org%2Fcapitol%2Flearn%2Fart%2Flist%3Ftitle%3D%26type%3DAll%26location%3D%26order%3Dfield_art_type%26sort%3Ddesc&amp;data=04%7C01%7Cploua.yang%40state.mn.us%7Cf28f69462e4047d9892708d8c301c771%7Ceb14b04624c445198f26b89c2159828c%7C0%7C0%7C637473759688381950%7CUnknown%7CTWFpbGZsb3d8eyJWIjoiMC4wLjAwMDAiLCJQIjoiV2luMzIiLCJBTiI6Ik1haWwiLCJXVCI6Mn0%3D%7C1000&amp;sdata=2OuigUopKo63m676OPb0sysQvXGOh2W8GBwuhGA7%2Fbk%3D&amp;reserved=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EB6B-62F2-4CA9-A61F-0893809FB84B}"/>
              </a:ext>
            </a:extLst>
          </p:cNvPr>
          <p:cNvSpPr>
            <a:spLocks noGrp="1"/>
          </p:cNvSpPr>
          <p:nvPr>
            <p:ph type="ctrTitle"/>
          </p:nvPr>
        </p:nvSpPr>
        <p:spPr/>
        <p:txBody>
          <a:bodyPr>
            <a:normAutofit fontScale="90000"/>
          </a:bodyPr>
          <a:lstStyle/>
          <a:p>
            <a:r>
              <a:rPr lang="en-US" sz="4800" dirty="0"/>
              <a:t>CAAPB Advisory Task Force on Public Engagement</a:t>
            </a:r>
          </a:p>
        </p:txBody>
      </p:sp>
      <p:sp>
        <p:nvSpPr>
          <p:cNvPr id="4" name="Date Placeholder 3">
            <a:extLst>
              <a:ext uri="{FF2B5EF4-FFF2-40B4-BE49-F238E27FC236}">
                <a16:creationId xmlns:a16="http://schemas.microsoft.com/office/drawing/2014/main" id="{D7C326C6-FA6B-448C-834B-D507D09C3348}"/>
              </a:ext>
            </a:extLst>
          </p:cNvPr>
          <p:cNvSpPr>
            <a:spLocks noGrp="1"/>
          </p:cNvSpPr>
          <p:nvPr>
            <p:ph type="dt" sz="half" idx="15"/>
          </p:nvPr>
        </p:nvSpPr>
        <p:spPr/>
        <p:txBody>
          <a:bodyPr/>
          <a:lstStyle/>
          <a:p>
            <a:fld id="{D7ED242C-24FB-43A0-BCB6-43756FC812F6}" type="datetime1">
              <a:rPr lang="en-US" smtClean="0"/>
              <a:pPr/>
              <a:t>2/1/2021</a:t>
            </a:fld>
            <a:endParaRPr lang="en-US" dirty="0"/>
          </a:p>
        </p:txBody>
      </p:sp>
      <p:sp>
        <p:nvSpPr>
          <p:cNvPr id="6" name="Slide Number Placeholder 5">
            <a:extLst>
              <a:ext uri="{FF2B5EF4-FFF2-40B4-BE49-F238E27FC236}">
                <a16:creationId xmlns:a16="http://schemas.microsoft.com/office/drawing/2014/main" id="{517525C7-881F-46C6-B3EC-003A9AE95395}"/>
              </a:ext>
            </a:extLst>
          </p:cNvPr>
          <p:cNvSpPr>
            <a:spLocks noGrp="1"/>
          </p:cNvSpPr>
          <p:nvPr>
            <p:ph type="sldNum" sz="quarter" idx="16"/>
          </p:nvPr>
        </p:nvSpPr>
        <p:spPr/>
        <p:txBody>
          <a:bodyPr/>
          <a:lstStyle/>
          <a:p>
            <a:fld id="{48F63A3B-78C7-47BE-AE5E-E10140E04643}" type="slidenum">
              <a:rPr lang="en-US" smtClean="0"/>
              <a:pPr/>
              <a:t>1</a:t>
            </a:fld>
            <a:endParaRPr lang="en-US" dirty="0"/>
          </a:p>
        </p:txBody>
      </p:sp>
      <p:pic>
        <p:nvPicPr>
          <p:cNvPr id="7" name="Picture 6" descr="Logo, company name&#10;&#10;Description automatically generated">
            <a:extLst>
              <a:ext uri="{FF2B5EF4-FFF2-40B4-BE49-F238E27FC236}">
                <a16:creationId xmlns:a16="http://schemas.microsoft.com/office/drawing/2014/main" id="{0678D222-C1A5-485A-B85F-E445E45B0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05" y="327171"/>
            <a:ext cx="2009775" cy="1371600"/>
          </a:xfrm>
          <a:prstGeom prst="rect">
            <a:avLst/>
          </a:prstGeom>
        </p:spPr>
      </p:pic>
      <p:sp>
        <p:nvSpPr>
          <p:cNvPr id="8" name="TextBox 7">
            <a:extLst>
              <a:ext uri="{FF2B5EF4-FFF2-40B4-BE49-F238E27FC236}">
                <a16:creationId xmlns:a16="http://schemas.microsoft.com/office/drawing/2014/main" id="{D2F37113-2BB1-41E2-A3D2-DA3C1E62F8DF}"/>
              </a:ext>
            </a:extLst>
          </p:cNvPr>
          <p:cNvSpPr txBox="1"/>
          <p:nvPr/>
        </p:nvSpPr>
        <p:spPr>
          <a:xfrm>
            <a:off x="4668080" y="474362"/>
            <a:ext cx="5223052" cy="1077218"/>
          </a:xfrm>
          <a:prstGeom prst="rect">
            <a:avLst/>
          </a:prstGeom>
          <a:solidFill>
            <a:schemeClr val="bg1"/>
          </a:solidFill>
        </p:spPr>
        <p:txBody>
          <a:bodyPr wrap="square" rtlCol="0">
            <a:spAutoFit/>
          </a:bodyPr>
          <a:lstStyle/>
          <a:p>
            <a:r>
              <a:rPr lang="en-US" sz="3200" b="1" dirty="0"/>
              <a:t>Capitol Area Architectural and Planning Board </a:t>
            </a:r>
          </a:p>
        </p:txBody>
      </p:sp>
    </p:spTree>
    <p:extLst>
      <p:ext uri="{BB962C8B-B14F-4D97-AF65-F5344CB8AC3E}">
        <p14:creationId xmlns:p14="http://schemas.microsoft.com/office/powerpoint/2010/main" val="75521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Discussion – Question #3</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a:xfrm>
            <a:off x="512763" y="1594624"/>
            <a:ext cx="11214099" cy="4582339"/>
          </a:xfrm>
        </p:spPr>
        <p:txBody>
          <a:bodyPr vert="horz" lIns="91440" tIns="45720" rIns="91440" bIns="45720" rtlCol="0" anchor="t">
            <a:noAutofit/>
          </a:bodyPr>
          <a:lstStyle/>
          <a:p>
            <a:pPr marL="0" indent="0" algn="ctr">
              <a:buNone/>
            </a:pPr>
            <a:r>
              <a:rPr lang="en-US" sz="5500" dirty="0">
                <a:ea typeface="+mn-lt"/>
                <a:cs typeface="+mn-lt"/>
              </a:rPr>
              <a:t>What at the Capitol needs to change? </a:t>
            </a:r>
            <a:endParaRPr lang="en-US" dirty="0">
              <a:ea typeface="+mn-lt"/>
              <a:cs typeface="+mn-lt"/>
            </a:endParaRPr>
          </a:p>
          <a:p>
            <a:pPr marL="0" indent="0" algn="ctr">
              <a:buNone/>
            </a:pPr>
            <a:r>
              <a:rPr lang="en-US" sz="5500" dirty="0">
                <a:ea typeface="+mn-lt"/>
                <a:cs typeface="+mn-lt"/>
              </a:rPr>
              <a:t>What should remain the same?</a:t>
            </a:r>
            <a:endParaRPr lang="en-US" dirty="0">
              <a:ea typeface="+mn-lt"/>
              <a:cs typeface="+mn-lt"/>
            </a:endParaRPr>
          </a:p>
          <a:p>
            <a:pPr indent="0" algn="ctr">
              <a:buNone/>
            </a:pPr>
            <a:br>
              <a:rPr lang="en-US" dirty="0"/>
            </a:br>
            <a:endParaRPr lang="en-US" dirty="0"/>
          </a:p>
          <a:p>
            <a:pPr marL="0" indent="0" algn="ctr">
              <a:buNone/>
            </a:pPr>
            <a:endParaRPr lang="en-US" sz="5500"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49273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Discussion – Question #4</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a:xfrm>
            <a:off x="512763" y="1594624"/>
            <a:ext cx="11214099" cy="4582339"/>
          </a:xfrm>
        </p:spPr>
        <p:txBody>
          <a:bodyPr vert="horz" lIns="91440" tIns="45720" rIns="91440" bIns="45720" rtlCol="0" anchor="t">
            <a:noAutofit/>
          </a:bodyPr>
          <a:lstStyle/>
          <a:p>
            <a:pPr marL="0" indent="0" algn="ctr">
              <a:buNone/>
            </a:pPr>
            <a:r>
              <a:rPr lang="en-US" sz="5000" dirty="0">
                <a:ea typeface="+mn-lt"/>
                <a:cs typeface="+mn-lt"/>
              </a:rPr>
              <a:t>What values would you like the Capitol Area Architectural and Planning Board to use when making decisions about monuments, memorials, and works of art at the Capitol?</a:t>
            </a:r>
            <a:endParaRPr lang="en-US" sz="5000" dirty="0"/>
          </a:p>
          <a:p>
            <a:pPr indent="0" algn="ctr">
              <a:buNone/>
            </a:pPr>
            <a:br>
              <a:rPr lang="en-US" dirty="0"/>
            </a:br>
            <a:endParaRPr lang="en-US" dirty="0"/>
          </a:p>
          <a:p>
            <a:pPr marL="0" indent="0" algn="ctr">
              <a:buNone/>
            </a:pPr>
            <a:endParaRPr lang="en-US" sz="5500"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63392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Discussion – Question #5</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a:xfrm>
            <a:off x="512763" y="1594624"/>
            <a:ext cx="11214099" cy="4582339"/>
          </a:xfrm>
        </p:spPr>
        <p:txBody>
          <a:bodyPr vert="horz" lIns="91440" tIns="45720" rIns="91440" bIns="45720" rtlCol="0" anchor="t">
            <a:noAutofit/>
          </a:bodyPr>
          <a:lstStyle/>
          <a:p>
            <a:pPr marL="0" indent="0" algn="ctr">
              <a:buNone/>
            </a:pPr>
            <a:r>
              <a:rPr lang="en-US" sz="5000" dirty="0">
                <a:ea typeface="+mn-lt"/>
                <a:cs typeface="+mn-lt"/>
              </a:rPr>
              <a:t>What would make you more likely to visit and enjoy the Capitol?</a:t>
            </a:r>
            <a:endParaRPr lang="en-US" dirty="0">
              <a:ea typeface="+mn-lt"/>
              <a:cs typeface="+mn-lt"/>
            </a:endParaRPr>
          </a:p>
          <a:p>
            <a:pPr marL="0" indent="0" algn="ctr">
              <a:buNone/>
            </a:pPr>
            <a:endParaRPr lang="en-US" sz="5000" dirty="0">
              <a:cs typeface="Calibri"/>
            </a:endParaRPr>
          </a:p>
          <a:p>
            <a:pPr indent="0" algn="ctr">
              <a:buNone/>
            </a:pPr>
            <a:br>
              <a:rPr lang="en-US" dirty="0"/>
            </a:br>
            <a:endParaRPr lang="en-US" dirty="0"/>
          </a:p>
          <a:p>
            <a:pPr marL="0" indent="0" algn="ctr">
              <a:buNone/>
            </a:pPr>
            <a:endParaRPr lang="en-US" sz="5500"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25247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Survey</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a:xfrm>
            <a:off x="512763" y="3039249"/>
            <a:ext cx="11214099" cy="3137714"/>
          </a:xfrm>
        </p:spPr>
        <p:txBody>
          <a:bodyPr vert="horz" lIns="91440" tIns="45720" rIns="91440" bIns="45720" rtlCol="0" anchor="t">
            <a:noAutofit/>
          </a:bodyPr>
          <a:lstStyle/>
          <a:p>
            <a:pPr marL="0" indent="0" algn="ctr">
              <a:buNone/>
            </a:pPr>
            <a:r>
              <a:rPr lang="en-US" sz="5000" dirty="0">
                <a:ea typeface="+mn-lt"/>
                <a:cs typeface="+mn-lt"/>
                <a:hlinkClick r:id="rId2"/>
              </a:rPr>
              <a:t>Outreach and Engagement Survey</a:t>
            </a:r>
            <a:r>
              <a:rPr lang="en-US" sz="5000" dirty="0">
                <a:ea typeface="+mn-lt"/>
                <a:cs typeface="+mn-lt"/>
              </a:rPr>
              <a:t> </a:t>
            </a:r>
            <a:endParaRPr lang="en-US"/>
          </a:p>
          <a:p>
            <a:pPr marL="0" indent="0" algn="ctr">
              <a:buNone/>
            </a:pPr>
            <a:endParaRPr lang="en-US" sz="5000" dirty="0">
              <a:cs typeface="Calibri"/>
            </a:endParaRPr>
          </a:p>
          <a:p>
            <a:pPr indent="0" algn="ctr">
              <a:buNone/>
            </a:pPr>
            <a:br>
              <a:rPr lang="en-US" dirty="0"/>
            </a:br>
            <a:endParaRPr lang="en-US" dirty="0"/>
          </a:p>
          <a:p>
            <a:pPr marL="0" indent="0" algn="ctr">
              <a:buNone/>
            </a:pPr>
            <a:endParaRPr lang="en-US" sz="5500"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69007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ea typeface="+mj-lt"/>
                <a:cs typeface="+mj-lt"/>
              </a:rPr>
              <a:t>Reflections and Questions</a:t>
            </a:r>
            <a:endParaRPr lang="en-US" dirty="0"/>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a:xfrm>
            <a:off x="512763" y="1594624"/>
            <a:ext cx="11214099" cy="4582339"/>
          </a:xfrm>
        </p:spPr>
        <p:txBody>
          <a:bodyPr vert="horz" lIns="91440" tIns="45720" rIns="91440" bIns="45720" rtlCol="0" anchor="t">
            <a:noAutofit/>
          </a:bodyPr>
          <a:lstStyle/>
          <a:p>
            <a:pPr marL="0" indent="0" algn="ctr">
              <a:buNone/>
            </a:pPr>
            <a:endParaRPr lang="en-US" sz="4000" dirty="0">
              <a:ea typeface="+mn-lt"/>
              <a:cs typeface="+mn-lt"/>
            </a:endParaRPr>
          </a:p>
          <a:p>
            <a:pPr marL="0" indent="0" algn="ctr">
              <a:buNone/>
            </a:pPr>
            <a:endParaRPr lang="en-US" sz="5000" dirty="0">
              <a:cs typeface="Calibri"/>
            </a:endParaRPr>
          </a:p>
          <a:p>
            <a:pPr indent="0" algn="ctr">
              <a:buNone/>
            </a:pPr>
            <a:br>
              <a:rPr lang="en-US" dirty="0"/>
            </a:br>
            <a:endParaRPr lang="en-US" dirty="0"/>
          </a:p>
          <a:p>
            <a:pPr marL="0" indent="0" algn="ctr">
              <a:buNone/>
            </a:pPr>
            <a:endParaRPr lang="en-US" sz="5500"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5" name="Picture 6">
            <a:extLst>
              <a:ext uri="{FF2B5EF4-FFF2-40B4-BE49-F238E27FC236}">
                <a16:creationId xmlns:a16="http://schemas.microsoft.com/office/drawing/2014/main" id="{5CBBA84F-D0A9-4392-8A1D-C6162795532C}"/>
              </a:ext>
            </a:extLst>
          </p:cNvPr>
          <p:cNvPicPr>
            <a:picLocks noChangeAspect="1"/>
          </p:cNvPicPr>
          <p:nvPr/>
        </p:nvPicPr>
        <p:blipFill>
          <a:blip r:embed="rId2"/>
          <a:stretch>
            <a:fillRect/>
          </a:stretch>
        </p:blipFill>
        <p:spPr>
          <a:xfrm>
            <a:off x="2573338" y="1778698"/>
            <a:ext cx="6354762" cy="4205478"/>
          </a:xfrm>
          <a:prstGeom prst="rect">
            <a:avLst/>
          </a:prstGeom>
        </p:spPr>
      </p:pic>
    </p:spTree>
    <p:extLst>
      <p:ext uri="{BB962C8B-B14F-4D97-AF65-F5344CB8AC3E}">
        <p14:creationId xmlns:p14="http://schemas.microsoft.com/office/powerpoint/2010/main" val="209152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6700" y="1651379"/>
            <a:ext cx="11658600" cy="3691802"/>
          </a:xfrm>
        </p:spPr>
        <p:txBody>
          <a:bodyPr/>
          <a:lstStyle/>
          <a:p>
            <a:r>
              <a:rPr lang="en-US" dirty="0"/>
              <a:t>Thank You!</a:t>
            </a:r>
            <a:br>
              <a:rPr lang="en-US" dirty="0"/>
            </a:br>
            <a:endParaRPr lang="en-US" dirty="0"/>
          </a:p>
        </p:txBody>
      </p:sp>
      <p:pic>
        <p:nvPicPr>
          <p:cNvPr id="3" name="Picture 2" descr="Logo, company name&#10;&#10;Description automatically generated">
            <a:extLst>
              <a:ext uri="{FF2B5EF4-FFF2-40B4-BE49-F238E27FC236}">
                <a16:creationId xmlns:a16="http://schemas.microsoft.com/office/drawing/2014/main" id="{B7DF8DF4-2DD5-4BDB-BFE3-3B2763DDA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917" y="201336"/>
            <a:ext cx="2009775" cy="1371600"/>
          </a:xfrm>
          <a:prstGeom prst="rect">
            <a:avLst/>
          </a:prstGeom>
        </p:spPr>
      </p:pic>
      <p:sp>
        <p:nvSpPr>
          <p:cNvPr id="5" name="TextBox 4">
            <a:extLst>
              <a:ext uri="{FF2B5EF4-FFF2-40B4-BE49-F238E27FC236}">
                <a16:creationId xmlns:a16="http://schemas.microsoft.com/office/drawing/2014/main" id="{C17EA816-49AE-47E1-8267-012883A14268}"/>
              </a:ext>
            </a:extLst>
          </p:cNvPr>
          <p:cNvSpPr txBox="1"/>
          <p:nvPr/>
        </p:nvSpPr>
        <p:spPr>
          <a:xfrm>
            <a:off x="4810692" y="348527"/>
            <a:ext cx="5223052" cy="1077218"/>
          </a:xfrm>
          <a:prstGeom prst="rect">
            <a:avLst/>
          </a:prstGeom>
          <a:solidFill>
            <a:schemeClr val="bg1"/>
          </a:solidFill>
        </p:spPr>
        <p:txBody>
          <a:bodyPr wrap="square" rtlCol="0">
            <a:spAutoFit/>
          </a:bodyPr>
          <a:lstStyle/>
          <a:p>
            <a:r>
              <a:rPr lang="en-US" sz="3200" b="1" dirty="0"/>
              <a:t>Capitol Area Architectural and Planning Board </a:t>
            </a:r>
          </a:p>
        </p:txBody>
      </p:sp>
    </p:spTree>
    <p:extLst>
      <p:ext uri="{BB962C8B-B14F-4D97-AF65-F5344CB8AC3E}">
        <p14:creationId xmlns:p14="http://schemas.microsoft.com/office/powerpoint/2010/main" val="24291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D07B-32C2-4C03-B948-E0279BFCD9C0}"/>
              </a:ext>
            </a:extLst>
          </p:cNvPr>
          <p:cNvSpPr>
            <a:spLocks noGrp="1"/>
          </p:cNvSpPr>
          <p:nvPr>
            <p:ph type="title"/>
          </p:nvPr>
        </p:nvSpPr>
        <p:spPr/>
        <p:txBody>
          <a:bodyPr/>
          <a:lstStyle/>
          <a:p>
            <a:pPr algn="l"/>
            <a:r>
              <a:rPr lang="en-US" dirty="0"/>
              <a:t>Welcome from Chair Carl Crawford</a:t>
            </a:r>
          </a:p>
        </p:txBody>
      </p:sp>
      <p:sp>
        <p:nvSpPr>
          <p:cNvPr id="3" name="Content Placeholder 2">
            <a:extLst>
              <a:ext uri="{FF2B5EF4-FFF2-40B4-BE49-F238E27FC236}">
                <a16:creationId xmlns:a16="http://schemas.microsoft.com/office/drawing/2014/main" id="{B91A3B42-879A-473D-AD9D-36DCEBE5D322}"/>
              </a:ext>
            </a:extLst>
          </p:cNvPr>
          <p:cNvSpPr>
            <a:spLocks noGrp="1"/>
          </p:cNvSpPr>
          <p:nvPr>
            <p:ph idx="1"/>
          </p:nvPr>
        </p:nvSpPr>
        <p:spPr>
          <a:xfrm>
            <a:off x="4530271" y="1335281"/>
            <a:ext cx="6823529" cy="4841683"/>
          </a:xfrm>
        </p:spPr>
        <p:txBody>
          <a:bodyPr vert="horz" lIns="182880" tIns="301752" rIns="182880" bIns="45720" rtlCol="0" anchor="t">
            <a:normAutofit/>
          </a:bodyPr>
          <a:lstStyle/>
          <a:p>
            <a:pPr marL="0" indent="0">
              <a:buNone/>
            </a:pPr>
            <a:r>
              <a:rPr lang="en-US" dirty="0"/>
              <a:t>"I'm very excited to welcome you and thank you for being a part of this important work. Our purpose is to create space for the members of the public to share experiences about what the Capitol means to them, gather their feedback, monuments, memorials, and works around the Capitol grounds. Your information will provide meaningful input to the CAAPB as we will continue our important work. Thank you. We look forward to your input."</a:t>
            </a:r>
            <a:endParaRPr lang="en-US" dirty="0">
              <a:cs typeface="Calibri"/>
            </a:endParaRPr>
          </a:p>
        </p:txBody>
      </p:sp>
      <p:sp>
        <p:nvSpPr>
          <p:cNvPr id="4" name="Date Placeholder 3">
            <a:extLst>
              <a:ext uri="{FF2B5EF4-FFF2-40B4-BE49-F238E27FC236}">
                <a16:creationId xmlns:a16="http://schemas.microsoft.com/office/drawing/2014/main" id="{0CE06EE1-BFE6-40ED-A1B8-35349CAF0931}"/>
              </a:ext>
            </a:extLst>
          </p:cNvPr>
          <p:cNvSpPr>
            <a:spLocks noGrp="1"/>
          </p:cNvSpPr>
          <p:nvPr>
            <p:ph type="dt" sz="half" idx="10"/>
          </p:nvPr>
        </p:nvSpPr>
        <p:spPr/>
        <p:txBody>
          <a:bodyPr/>
          <a:lstStyle/>
          <a:p>
            <a:fld id="{9A198C9B-0587-4A1E-9E03-E4C9FE222F08}" type="datetime1">
              <a:rPr lang="en-US" smtClean="0"/>
              <a:t>2/1/2021</a:t>
            </a:fld>
            <a:endParaRPr lang="en-US" dirty="0"/>
          </a:p>
        </p:txBody>
      </p:sp>
      <p:sp>
        <p:nvSpPr>
          <p:cNvPr id="6" name="Slide Number Placeholder 5">
            <a:extLst>
              <a:ext uri="{FF2B5EF4-FFF2-40B4-BE49-F238E27FC236}">
                <a16:creationId xmlns:a16="http://schemas.microsoft.com/office/drawing/2014/main" id="{3A37AB75-ABE0-4449-8BA7-7059451561CB}"/>
              </a:ext>
            </a:extLst>
          </p:cNvPr>
          <p:cNvSpPr>
            <a:spLocks noGrp="1"/>
          </p:cNvSpPr>
          <p:nvPr>
            <p:ph type="sldNum" sz="quarter" idx="12"/>
          </p:nvPr>
        </p:nvSpPr>
        <p:spPr/>
        <p:txBody>
          <a:bodyPr/>
          <a:lstStyle/>
          <a:p>
            <a:fld id="{48F63A3B-78C7-47BE-AE5E-E10140E04643}" type="slidenum">
              <a:rPr lang="en-US" smtClean="0"/>
              <a:t>2</a:t>
            </a:fld>
            <a:endParaRPr lang="en-US" dirty="0"/>
          </a:p>
        </p:txBody>
      </p:sp>
      <p:pic>
        <p:nvPicPr>
          <p:cNvPr id="5" name="Picture 6" descr="Crawford Carl photo vertical lo res.jpg">
            <a:extLst>
              <a:ext uri="{FF2B5EF4-FFF2-40B4-BE49-F238E27FC236}">
                <a16:creationId xmlns:a16="http://schemas.microsoft.com/office/drawing/2014/main" id="{993277F6-2F4E-4192-B50B-151EB117463D}"/>
              </a:ext>
            </a:extLst>
          </p:cNvPr>
          <p:cNvPicPr>
            <a:picLocks noChangeAspect="1"/>
          </p:cNvPicPr>
          <p:nvPr/>
        </p:nvPicPr>
        <p:blipFill>
          <a:blip r:embed="rId2"/>
          <a:stretch>
            <a:fillRect/>
          </a:stretch>
        </p:blipFill>
        <p:spPr>
          <a:xfrm>
            <a:off x="1612900" y="1837236"/>
            <a:ext cx="2743200" cy="3455670"/>
          </a:xfrm>
          <a:prstGeom prst="rect">
            <a:avLst/>
          </a:prstGeom>
        </p:spPr>
      </p:pic>
    </p:spTree>
    <p:extLst>
      <p:ext uri="{BB962C8B-B14F-4D97-AF65-F5344CB8AC3E}">
        <p14:creationId xmlns:p14="http://schemas.microsoft.com/office/powerpoint/2010/main" val="420792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557D-99A9-406F-95FF-1E057F81E84C}"/>
              </a:ext>
            </a:extLst>
          </p:cNvPr>
          <p:cNvSpPr>
            <a:spLocks noGrp="1"/>
          </p:cNvSpPr>
          <p:nvPr>
            <p:ph type="title"/>
          </p:nvPr>
        </p:nvSpPr>
        <p:spPr>
          <a:xfrm>
            <a:off x="838200" y="199212"/>
            <a:ext cx="10515600" cy="1216025"/>
          </a:xfrm>
        </p:spPr>
        <p:txBody>
          <a:bodyPr>
            <a:normAutofit fontScale="90000"/>
          </a:bodyPr>
          <a:lstStyle/>
          <a:p>
            <a:r>
              <a:rPr lang="en-US" b="1" dirty="0"/>
              <a:t>Who makes decisions about monuments, memorials, and art on Capitol Mall?</a:t>
            </a:r>
            <a:br>
              <a:rPr lang="en-US" dirty="0"/>
            </a:br>
            <a:endParaRPr lang="en-US" b="1" dirty="0"/>
          </a:p>
        </p:txBody>
      </p:sp>
      <p:sp>
        <p:nvSpPr>
          <p:cNvPr id="3" name="Content Placeholder 2">
            <a:extLst>
              <a:ext uri="{FF2B5EF4-FFF2-40B4-BE49-F238E27FC236}">
                <a16:creationId xmlns:a16="http://schemas.microsoft.com/office/drawing/2014/main" id="{BB7D0A6C-F979-4C0C-AF52-9ECA5FFDDCAD}"/>
              </a:ext>
            </a:extLst>
          </p:cNvPr>
          <p:cNvSpPr>
            <a:spLocks noGrp="1"/>
          </p:cNvSpPr>
          <p:nvPr>
            <p:ph idx="1"/>
          </p:nvPr>
        </p:nvSpPr>
        <p:spPr>
          <a:xfrm>
            <a:off x="760164" y="1594625"/>
            <a:ext cx="5519830" cy="4761725"/>
          </a:xfrm>
        </p:spPr>
        <p:txBody>
          <a:bodyPr>
            <a:normAutofit lnSpcReduction="10000"/>
          </a:bodyPr>
          <a:lstStyle/>
          <a:p>
            <a:pPr marL="0" indent="0">
              <a:buNone/>
            </a:pPr>
            <a:r>
              <a:rPr lang="en-US" sz="2400" b="1" dirty="0"/>
              <a:t>The Capitol Area Architectural and Planning Board is the decision-making body. </a:t>
            </a:r>
          </a:p>
          <a:p>
            <a:r>
              <a:rPr lang="en-US" sz="2400" dirty="0"/>
              <a:t>The Board has twelve members and is chaired by the Lieutenant Governor. </a:t>
            </a:r>
          </a:p>
          <a:p>
            <a:r>
              <a:rPr lang="en-US" sz="2400" dirty="0"/>
              <a:t>Its members are public citizens and state legislators that serve 4-year terms.</a:t>
            </a:r>
          </a:p>
          <a:p>
            <a:r>
              <a:rPr lang="en-US" sz="2400" dirty="0"/>
              <a:t>In July of 2020, it created the Public Engagement Advisory Task Force to help it hear from Minnesotans across the state.</a:t>
            </a:r>
            <a:endParaRPr lang="en-US" dirty="0"/>
          </a:p>
        </p:txBody>
      </p:sp>
      <p:sp>
        <p:nvSpPr>
          <p:cNvPr id="4" name="Date Placeholder 3">
            <a:extLst>
              <a:ext uri="{FF2B5EF4-FFF2-40B4-BE49-F238E27FC236}">
                <a16:creationId xmlns:a16="http://schemas.microsoft.com/office/drawing/2014/main" id="{FE69FF00-6002-481C-83A1-FB2D2C647EB9}"/>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7F313711-E871-49B4-8F05-0139C2153CA3}"/>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1026" name="Picture 2" descr="Civil Engineering Magazine: Minnesota State Capitol Restored and Revived -  HGA">
            <a:extLst>
              <a:ext uri="{FF2B5EF4-FFF2-40B4-BE49-F238E27FC236}">
                <a16:creationId xmlns:a16="http://schemas.microsoft.com/office/drawing/2014/main" id="{5A73F2F5-CEE3-49C9-A81A-F2108AF4B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134" y="2493718"/>
            <a:ext cx="4099122" cy="25782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5278F9C-D714-488C-9273-06FCEC6A517C}"/>
              </a:ext>
            </a:extLst>
          </p:cNvPr>
          <p:cNvSpPr txBox="1"/>
          <p:nvPr/>
        </p:nvSpPr>
        <p:spPr>
          <a:xfrm>
            <a:off x="8022485" y="5071965"/>
            <a:ext cx="2599981" cy="369332"/>
          </a:xfrm>
          <a:prstGeom prst="rect">
            <a:avLst/>
          </a:prstGeom>
          <a:noFill/>
        </p:spPr>
        <p:txBody>
          <a:bodyPr wrap="square" rtlCol="0">
            <a:spAutoFit/>
          </a:bodyPr>
          <a:lstStyle/>
          <a:p>
            <a:r>
              <a:rPr lang="en-US" dirty="0"/>
              <a:t>A view of the Capitol Mall</a:t>
            </a:r>
          </a:p>
        </p:txBody>
      </p:sp>
    </p:spTree>
    <p:extLst>
      <p:ext uri="{BB962C8B-B14F-4D97-AF65-F5344CB8AC3E}">
        <p14:creationId xmlns:p14="http://schemas.microsoft.com/office/powerpoint/2010/main" val="400180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557D-99A9-406F-95FF-1E057F81E84C}"/>
              </a:ext>
            </a:extLst>
          </p:cNvPr>
          <p:cNvSpPr>
            <a:spLocks noGrp="1"/>
          </p:cNvSpPr>
          <p:nvPr>
            <p:ph type="title"/>
          </p:nvPr>
        </p:nvSpPr>
        <p:spPr>
          <a:xfrm>
            <a:off x="838200" y="288905"/>
            <a:ext cx="10515600" cy="1216025"/>
          </a:xfrm>
        </p:spPr>
        <p:txBody>
          <a:bodyPr>
            <a:normAutofit fontScale="90000"/>
          </a:bodyPr>
          <a:lstStyle/>
          <a:p>
            <a:r>
              <a:rPr lang="en-US" b="1" dirty="0"/>
              <a:t>Why have I been asked to participate in today’s meeting?</a:t>
            </a:r>
            <a:br>
              <a:rPr lang="en-US" dirty="0"/>
            </a:br>
            <a:endParaRPr lang="en-US" b="1" dirty="0"/>
          </a:p>
        </p:txBody>
      </p:sp>
      <p:sp>
        <p:nvSpPr>
          <p:cNvPr id="3" name="Content Placeholder 2">
            <a:extLst>
              <a:ext uri="{FF2B5EF4-FFF2-40B4-BE49-F238E27FC236}">
                <a16:creationId xmlns:a16="http://schemas.microsoft.com/office/drawing/2014/main" id="{BB7D0A6C-F979-4C0C-AF52-9ECA5FFDDCAD}"/>
              </a:ext>
            </a:extLst>
          </p:cNvPr>
          <p:cNvSpPr>
            <a:spLocks noGrp="1"/>
          </p:cNvSpPr>
          <p:nvPr>
            <p:ph idx="1"/>
          </p:nvPr>
        </p:nvSpPr>
        <p:spPr>
          <a:xfrm>
            <a:off x="6343619" y="1594624"/>
            <a:ext cx="5587647" cy="4761726"/>
          </a:xfrm>
        </p:spPr>
        <p:txBody>
          <a:bodyPr>
            <a:normAutofit fontScale="92500"/>
          </a:bodyPr>
          <a:lstStyle/>
          <a:p>
            <a:pPr marL="0" indent="0">
              <a:buNone/>
            </a:pPr>
            <a:r>
              <a:rPr lang="en-US" b="1" dirty="0"/>
              <a:t>The Public Engagement Advisory Task Force would like to hear what you think.</a:t>
            </a:r>
            <a:endParaRPr lang="en-US" dirty="0"/>
          </a:p>
          <a:p>
            <a:r>
              <a:rPr lang="en-US" dirty="0"/>
              <a:t>The 15-member Task Force is focused on hearing from Minnesotans.</a:t>
            </a:r>
          </a:p>
          <a:p>
            <a:r>
              <a:rPr lang="en-US" dirty="0"/>
              <a:t>We want to hear from you about your ideas and values about the Capitol.</a:t>
            </a:r>
          </a:p>
          <a:p>
            <a:r>
              <a:rPr lang="en-US" dirty="0"/>
              <a:t>Our conversation today is one of many like it that are happening this year.</a:t>
            </a:r>
          </a:p>
          <a:p>
            <a:r>
              <a:rPr lang="en-US" dirty="0"/>
              <a:t>The goal is to make sure all people Minnesotans feel welcome at the Capitol.</a:t>
            </a:r>
          </a:p>
          <a:p>
            <a:endParaRPr lang="en-US" sz="2800" dirty="0"/>
          </a:p>
        </p:txBody>
      </p:sp>
      <p:sp>
        <p:nvSpPr>
          <p:cNvPr id="4" name="Date Placeholder 3">
            <a:extLst>
              <a:ext uri="{FF2B5EF4-FFF2-40B4-BE49-F238E27FC236}">
                <a16:creationId xmlns:a16="http://schemas.microsoft.com/office/drawing/2014/main" id="{FE69FF00-6002-481C-83A1-FB2D2C647EB9}"/>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7F313711-E871-49B4-8F05-0139C2153CA3}"/>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7" name="Picture 6">
            <a:extLst>
              <a:ext uri="{FF2B5EF4-FFF2-40B4-BE49-F238E27FC236}">
                <a16:creationId xmlns:a16="http://schemas.microsoft.com/office/drawing/2014/main" id="{665979FB-AC6D-4058-A5DA-31D4D4497B81}"/>
              </a:ext>
            </a:extLst>
          </p:cNvPr>
          <p:cNvPicPr>
            <a:picLocks noChangeAspect="1"/>
          </p:cNvPicPr>
          <p:nvPr/>
        </p:nvPicPr>
        <p:blipFill>
          <a:blip r:embed="rId2"/>
          <a:stretch>
            <a:fillRect/>
          </a:stretch>
        </p:blipFill>
        <p:spPr>
          <a:xfrm>
            <a:off x="479497" y="1797907"/>
            <a:ext cx="5368885" cy="3579257"/>
          </a:xfrm>
          <a:prstGeom prst="rect">
            <a:avLst/>
          </a:prstGeom>
        </p:spPr>
      </p:pic>
      <p:sp>
        <p:nvSpPr>
          <p:cNvPr id="8" name="TextBox 7">
            <a:extLst>
              <a:ext uri="{FF2B5EF4-FFF2-40B4-BE49-F238E27FC236}">
                <a16:creationId xmlns:a16="http://schemas.microsoft.com/office/drawing/2014/main" id="{FBCC0731-EFCF-4B6A-B71E-4E76A2257345}"/>
              </a:ext>
            </a:extLst>
          </p:cNvPr>
          <p:cNvSpPr txBox="1"/>
          <p:nvPr/>
        </p:nvSpPr>
        <p:spPr>
          <a:xfrm>
            <a:off x="899973" y="5377164"/>
            <a:ext cx="4527932" cy="369332"/>
          </a:xfrm>
          <a:prstGeom prst="rect">
            <a:avLst/>
          </a:prstGeom>
          <a:noFill/>
        </p:spPr>
        <p:txBody>
          <a:bodyPr wrap="square" rtlCol="0">
            <a:spAutoFit/>
          </a:bodyPr>
          <a:lstStyle/>
          <a:p>
            <a:r>
              <a:rPr lang="en-US" dirty="0"/>
              <a:t>The Roy Wilkins Memorial on the Capitol Mall</a:t>
            </a:r>
          </a:p>
        </p:txBody>
      </p:sp>
    </p:spTree>
    <p:extLst>
      <p:ext uri="{BB962C8B-B14F-4D97-AF65-F5344CB8AC3E}">
        <p14:creationId xmlns:p14="http://schemas.microsoft.com/office/powerpoint/2010/main" val="189288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557D-99A9-406F-95FF-1E057F81E84C}"/>
              </a:ext>
            </a:extLst>
          </p:cNvPr>
          <p:cNvSpPr>
            <a:spLocks noGrp="1"/>
          </p:cNvSpPr>
          <p:nvPr>
            <p:ph type="title"/>
          </p:nvPr>
        </p:nvSpPr>
        <p:spPr/>
        <p:txBody>
          <a:bodyPr>
            <a:normAutofit fontScale="90000"/>
          </a:bodyPr>
          <a:lstStyle/>
          <a:p>
            <a:br>
              <a:rPr lang="en-US" b="1" dirty="0"/>
            </a:br>
            <a:r>
              <a:rPr lang="en-US" b="1" dirty="0"/>
              <a:t>How will my input be used?</a:t>
            </a:r>
            <a:br>
              <a:rPr lang="en-US" dirty="0"/>
            </a:br>
            <a:endParaRPr lang="en-US" b="1" dirty="0"/>
          </a:p>
        </p:txBody>
      </p:sp>
      <p:sp>
        <p:nvSpPr>
          <p:cNvPr id="3" name="Content Placeholder 2">
            <a:extLst>
              <a:ext uri="{FF2B5EF4-FFF2-40B4-BE49-F238E27FC236}">
                <a16:creationId xmlns:a16="http://schemas.microsoft.com/office/drawing/2014/main" id="{BB7D0A6C-F979-4C0C-AF52-9ECA5FFDDCAD}"/>
              </a:ext>
            </a:extLst>
          </p:cNvPr>
          <p:cNvSpPr>
            <a:spLocks noGrp="1"/>
          </p:cNvSpPr>
          <p:nvPr>
            <p:ph idx="1"/>
          </p:nvPr>
        </p:nvSpPr>
        <p:spPr>
          <a:xfrm>
            <a:off x="88136" y="1594623"/>
            <a:ext cx="4715140" cy="4971429"/>
          </a:xfrm>
        </p:spPr>
        <p:txBody>
          <a:bodyPr>
            <a:normAutofit fontScale="92500" lnSpcReduction="10000"/>
          </a:bodyPr>
          <a:lstStyle/>
          <a:p>
            <a:pPr marL="0" lvl="0" indent="0">
              <a:buNone/>
            </a:pPr>
            <a:r>
              <a:rPr lang="en-US" sz="2800" b="1" dirty="0"/>
              <a:t>It will be part of a report to the CAAPB. The report…</a:t>
            </a:r>
          </a:p>
          <a:p>
            <a:r>
              <a:rPr lang="en-US" sz="2800" dirty="0"/>
              <a:t>Will include themes that emerge in the conversations we’re having. </a:t>
            </a:r>
          </a:p>
          <a:p>
            <a:pPr lvl="0"/>
            <a:r>
              <a:rPr lang="en-US" sz="2800" dirty="0"/>
              <a:t>Will provide recommendations to the Board about:</a:t>
            </a:r>
          </a:p>
          <a:p>
            <a:pPr lvl="1"/>
            <a:r>
              <a:rPr lang="en-US" sz="2000" dirty="0"/>
              <a:t>How to make sure the public knows what the CAAPB is and how it makes decisions</a:t>
            </a:r>
          </a:p>
          <a:p>
            <a:pPr lvl="1"/>
            <a:r>
              <a:rPr lang="en-US" sz="2000" dirty="0"/>
              <a:t>How the CAAPB can include the public in its decision making</a:t>
            </a:r>
          </a:p>
          <a:p>
            <a:endParaRPr lang="en-US" sz="2800" dirty="0"/>
          </a:p>
        </p:txBody>
      </p:sp>
      <p:sp>
        <p:nvSpPr>
          <p:cNvPr id="4" name="Date Placeholder 3">
            <a:extLst>
              <a:ext uri="{FF2B5EF4-FFF2-40B4-BE49-F238E27FC236}">
                <a16:creationId xmlns:a16="http://schemas.microsoft.com/office/drawing/2014/main" id="{FE69FF00-6002-481C-83A1-FB2D2C647EB9}"/>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7F313711-E871-49B4-8F05-0139C2153CA3}"/>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2050" name="Picture 2" descr="Minnesota marks a century of women's suffrage Sunday at the Capitol – Twin  Cities">
            <a:extLst>
              <a:ext uri="{FF2B5EF4-FFF2-40B4-BE49-F238E27FC236}">
                <a16:creationId xmlns:a16="http://schemas.microsoft.com/office/drawing/2014/main" id="{49D59FD6-0D66-4C0E-9EB0-FEDAC4A9EB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4840" y="2162205"/>
            <a:ext cx="4177231" cy="2793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A9A5539-1C0E-43FC-B8BC-99F9A9CC401C}"/>
              </a:ext>
            </a:extLst>
          </p:cNvPr>
          <p:cNvSpPr txBox="1"/>
          <p:nvPr/>
        </p:nvSpPr>
        <p:spPr>
          <a:xfrm>
            <a:off x="5816906" y="5475383"/>
            <a:ext cx="6043121" cy="369332"/>
          </a:xfrm>
          <a:prstGeom prst="rect">
            <a:avLst/>
          </a:prstGeom>
          <a:noFill/>
        </p:spPr>
        <p:txBody>
          <a:bodyPr wrap="square" rtlCol="0">
            <a:spAutoFit/>
          </a:bodyPr>
          <a:lstStyle/>
          <a:p>
            <a:r>
              <a:rPr lang="en-US" dirty="0"/>
              <a:t>Minnesota Woman Suffrage Memorial on the Capitol Mall</a:t>
            </a:r>
          </a:p>
        </p:txBody>
      </p:sp>
      <p:pic>
        <p:nvPicPr>
          <p:cNvPr id="8" name="Picture 7">
            <a:extLst>
              <a:ext uri="{FF2B5EF4-FFF2-40B4-BE49-F238E27FC236}">
                <a16:creationId xmlns:a16="http://schemas.microsoft.com/office/drawing/2014/main" id="{726926B4-E809-4A98-ACB9-BD7665CC3ACA}"/>
              </a:ext>
            </a:extLst>
          </p:cNvPr>
          <p:cNvPicPr>
            <a:picLocks noChangeAspect="1"/>
          </p:cNvPicPr>
          <p:nvPr/>
        </p:nvPicPr>
        <p:blipFill>
          <a:blip r:embed="rId3"/>
          <a:stretch>
            <a:fillRect/>
          </a:stretch>
        </p:blipFill>
        <p:spPr>
          <a:xfrm>
            <a:off x="9384904" y="1944931"/>
            <a:ext cx="2475123" cy="3228421"/>
          </a:xfrm>
          <a:prstGeom prst="rect">
            <a:avLst/>
          </a:prstGeom>
        </p:spPr>
      </p:pic>
    </p:spTree>
    <p:extLst>
      <p:ext uri="{BB962C8B-B14F-4D97-AF65-F5344CB8AC3E}">
        <p14:creationId xmlns:p14="http://schemas.microsoft.com/office/powerpoint/2010/main" val="37710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F1A9-6250-46B8-A7CF-240AFA804C57}"/>
              </a:ext>
            </a:extLst>
          </p:cNvPr>
          <p:cNvSpPr>
            <a:spLocks noGrp="1"/>
          </p:cNvSpPr>
          <p:nvPr>
            <p:ph type="title"/>
          </p:nvPr>
        </p:nvSpPr>
        <p:spPr>
          <a:xfrm>
            <a:off x="838200" y="136525"/>
            <a:ext cx="10515600" cy="1415238"/>
          </a:xfrm>
        </p:spPr>
        <p:txBody>
          <a:bodyPr>
            <a:normAutofit/>
          </a:bodyPr>
          <a:lstStyle/>
          <a:p>
            <a:r>
              <a:rPr lang="en-US" b="1" dirty="0"/>
              <a:t>How will I know that my input has been considered?</a:t>
            </a:r>
            <a:br>
              <a:rPr lang="en-US" dirty="0"/>
            </a:br>
            <a:endParaRPr lang="en-US" dirty="0"/>
          </a:p>
        </p:txBody>
      </p:sp>
      <p:sp>
        <p:nvSpPr>
          <p:cNvPr id="3" name="Content Placeholder 2">
            <a:extLst>
              <a:ext uri="{FF2B5EF4-FFF2-40B4-BE49-F238E27FC236}">
                <a16:creationId xmlns:a16="http://schemas.microsoft.com/office/drawing/2014/main" id="{F02492E1-4ED0-476A-A774-D3F8C0960AD7}"/>
              </a:ext>
            </a:extLst>
          </p:cNvPr>
          <p:cNvSpPr>
            <a:spLocks noGrp="1"/>
          </p:cNvSpPr>
          <p:nvPr>
            <p:ph idx="1"/>
          </p:nvPr>
        </p:nvSpPr>
        <p:spPr>
          <a:xfrm>
            <a:off x="6224529" y="1594624"/>
            <a:ext cx="5695721" cy="4761725"/>
          </a:xfrm>
        </p:spPr>
        <p:txBody>
          <a:bodyPr>
            <a:normAutofit fontScale="92500"/>
          </a:bodyPr>
          <a:lstStyle/>
          <a:p>
            <a:r>
              <a:rPr lang="en-US" dirty="0"/>
              <a:t>We’re taking notes during today’s meeting</a:t>
            </a:r>
          </a:p>
          <a:p>
            <a:r>
              <a:rPr lang="en-US" dirty="0"/>
              <a:t>You will take a brief survey during the meeting as well</a:t>
            </a:r>
          </a:p>
          <a:p>
            <a:r>
              <a:rPr lang="en-US" dirty="0"/>
              <a:t>And we will use the email you provided us in the pre-registration or the survey to share our report once it’s completed</a:t>
            </a:r>
          </a:p>
          <a:p>
            <a:r>
              <a:rPr lang="en-US" dirty="0"/>
              <a:t>As a reminder, we aren’t making decisions – that’s the CAAPB. </a:t>
            </a:r>
          </a:p>
          <a:p>
            <a:pPr lvl="1"/>
            <a:r>
              <a:rPr lang="en-US" dirty="0"/>
              <a:t>Instead, we’re using your input to recommend ways for the CAAPB to better incorporate the public in its decisions</a:t>
            </a:r>
          </a:p>
        </p:txBody>
      </p:sp>
      <p:sp>
        <p:nvSpPr>
          <p:cNvPr id="4" name="Date Placeholder 3">
            <a:extLst>
              <a:ext uri="{FF2B5EF4-FFF2-40B4-BE49-F238E27FC236}">
                <a16:creationId xmlns:a16="http://schemas.microsoft.com/office/drawing/2014/main" id="{3320A8BD-126F-4CB4-969A-FD72E87014F9}"/>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D7C33D7F-DC9F-4AD9-B85A-61072A59C7BF}"/>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3074" name="Picture 2" descr="Progress of the State (Quadriga) | Minnesota State Capitol | MNHS">
            <a:extLst>
              <a:ext uri="{FF2B5EF4-FFF2-40B4-BE49-F238E27FC236}">
                <a16:creationId xmlns:a16="http://schemas.microsoft.com/office/drawing/2014/main" id="{AD4BA89D-CAE5-438F-BD07-8C510522A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78" y="2020979"/>
            <a:ext cx="5501089" cy="34323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DBF283-9647-41F0-A9B5-A87892318FCC}"/>
              </a:ext>
            </a:extLst>
          </p:cNvPr>
          <p:cNvSpPr txBox="1"/>
          <p:nvPr/>
        </p:nvSpPr>
        <p:spPr>
          <a:xfrm>
            <a:off x="1211855" y="5453349"/>
            <a:ext cx="4450815" cy="369332"/>
          </a:xfrm>
          <a:prstGeom prst="rect">
            <a:avLst/>
          </a:prstGeom>
          <a:noFill/>
        </p:spPr>
        <p:txBody>
          <a:bodyPr wrap="square" rtlCol="0">
            <a:spAutoFit/>
          </a:bodyPr>
          <a:lstStyle/>
          <a:p>
            <a:r>
              <a:rPr lang="en-US" dirty="0"/>
              <a:t>Quadriga above the entrance to the Capitol</a:t>
            </a:r>
          </a:p>
        </p:txBody>
      </p:sp>
    </p:spTree>
    <p:extLst>
      <p:ext uri="{BB962C8B-B14F-4D97-AF65-F5344CB8AC3E}">
        <p14:creationId xmlns:p14="http://schemas.microsoft.com/office/powerpoint/2010/main" val="169291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F1A9-6250-46B8-A7CF-240AFA804C57}"/>
              </a:ext>
            </a:extLst>
          </p:cNvPr>
          <p:cNvSpPr>
            <a:spLocks noGrp="1"/>
          </p:cNvSpPr>
          <p:nvPr>
            <p:ph type="title"/>
          </p:nvPr>
        </p:nvSpPr>
        <p:spPr>
          <a:xfrm>
            <a:off x="838200" y="136525"/>
            <a:ext cx="10523537" cy="978676"/>
          </a:xfrm>
        </p:spPr>
        <p:txBody>
          <a:bodyPr>
            <a:normAutofit/>
          </a:bodyPr>
          <a:lstStyle/>
          <a:p>
            <a:r>
              <a:rPr lang="en-US" b="1"/>
              <a:t>List of Arts</a:t>
            </a:r>
            <a:endParaRPr lang="en-US" dirty="0"/>
          </a:p>
        </p:txBody>
      </p:sp>
      <p:sp>
        <p:nvSpPr>
          <p:cNvPr id="4" name="Date Placeholder 3">
            <a:extLst>
              <a:ext uri="{FF2B5EF4-FFF2-40B4-BE49-F238E27FC236}">
                <a16:creationId xmlns:a16="http://schemas.microsoft.com/office/drawing/2014/main" id="{3320A8BD-126F-4CB4-969A-FD72E87014F9}"/>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D7C33D7F-DC9F-4AD9-B85A-61072A59C7BF}"/>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8" name="Content Placeholder 7">
            <a:extLst>
              <a:ext uri="{FF2B5EF4-FFF2-40B4-BE49-F238E27FC236}">
                <a16:creationId xmlns:a16="http://schemas.microsoft.com/office/drawing/2014/main" id="{C1BD6139-F94D-404F-9376-1543E6A7E4F0}"/>
              </a:ext>
            </a:extLst>
          </p:cNvPr>
          <p:cNvSpPr>
            <a:spLocks noGrp="1"/>
          </p:cNvSpPr>
          <p:nvPr>
            <p:ph idx="1"/>
          </p:nvPr>
        </p:nvSpPr>
        <p:spPr/>
        <p:txBody>
          <a:bodyPr vert="horz" lIns="91440" tIns="45720" rIns="91440" bIns="45720" rtlCol="0" anchor="t">
            <a:normAutofit/>
          </a:bodyPr>
          <a:lstStyle/>
          <a:p>
            <a:r>
              <a:rPr lang="en-US" dirty="0">
                <a:cs typeface="Calibri"/>
              </a:rPr>
              <a:t>The State Capitol Historic Site interprets the history of the Capitol and state government, both historical and current. The Capitol teaches the political process and inspires citizen participation in government.</a:t>
            </a:r>
            <a:endParaRPr lang="en-US" dirty="0">
              <a:ea typeface="+mn-lt"/>
              <a:cs typeface="+mn-lt"/>
            </a:endParaRPr>
          </a:p>
          <a:p>
            <a:r>
              <a:rPr lang="en-US" dirty="0">
                <a:cs typeface="Calibri"/>
              </a:rPr>
              <a:t>The MN Historical Society has a listing of all artwork in the building on their website: </a:t>
            </a:r>
            <a:endParaRPr lang="en-US" dirty="0">
              <a:ea typeface="+mn-lt"/>
              <a:cs typeface="+mn-lt"/>
            </a:endParaRPr>
          </a:p>
          <a:p>
            <a:pPr lvl="1"/>
            <a:r>
              <a:rPr lang="en-US" dirty="0">
                <a:cs typeface="Calibri"/>
                <a:hlinkClick r:id="rId2"/>
              </a:rPr>
              <a:t>List of the Art | Minnesota Historical Society (mnhs.org)</a:t>
            </a:r>
            <a:r>
              <a:rPr lang="en-US" dirty="0">
                <a:cs typeface="Calibri"/>
              </a:rPr>
              <a:t> </a:t>
            </a:r>
          </a:p>
        </p:txBody>
      </p:sp>
    </p:spTree>
    <p:extLst>
      <p:ext uri="{BB962C8B-B14F-4D97-AF65-F5344CB8AC3E}">
        <p14:creationId xmlns:p14="http://schemas.microsoft.com/office/powerpoint/2010/main" val="98331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Discussion – Question #1</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p:txBody>
          <a:bodyPr vert="horz" lIns="91440" tIns="45720" rIns="91440" bIns="45720" rtlCol="0" anchor="t">
            <a:noAutofit/>
          </a:bodyPr>
          <a:lstStyle/>
          <a:p>
            <a:pPr marL="0" indent="0" algn="ctr">
              <a:buNone/>
            </a:pPr>
            <a:r>
              <a:rPr lang="en-US" sz="5500" dirty="0">
                <a:ea typeface="+mn-lt"/>
                <a:cs typeface="+mn-lt"/>
              </a:rPr>
              <a:t>What have your experiences at the Capitol been like for you? If you haven’t been to the Capitol, what is your perception of the Capitol?</a:t>
            </a: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6910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Discussion – Question #2</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p:txBody>
          <a:bodyPr vert="horz" lIns="91440" tIns="45720" rIns="91440" bIns="45720" rtlCol="0" anchor="t">
            <a:noAutofit/>
          </a:bodyPr>
          <a:lstStyle/>
          <a:p>
            <a:pPr marL="0" indent="0" algn="ctr">
              <a:buNone/>
            </a:pPr>
            <a:r>
              <a:rPr lang="en-US" sz="5500" dirty="0">
                <a:ea typeface="+mn-lt"/>
                <a:cs typeface="+mn-lt"/>
              </a:rPr>
              <a:t>Does the Capitol reflect your communities? </a:t>
            </a:r>
            <a:endParaRPr lang="en-US">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40808802"/>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AE156C0-7CBF-4046-BD4A-ED7F84CF84A7}" vid="{C0892953-E80B-4419-A760-833944107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98505DFA22BC4F94B76B0AF4810BF8" ma:contentTypeVersion="5" ma:contentTypeDescription="Create a new document." ma:contentTypeScope="" ma:versionID="dd1247b07cf78a962aa0c36ad0fa848f">
  <xsd:schema xmlns:xsd="http://www.w3.org/2001/XMLSchema" xmlns:xs="http://www.w3.org/2001/XMLSchema" xmlns:p="http://schemas.microsoft.com/office/2006/metadata/properties" xmlns:ns2="b207abfc-1b7f-4f3b-9d17-403220e60079" xmlns:ns3="ecddfb57-44a0-40cc-a791-7fd06697e338" targetNamespace="http://schemas.microsoft.com/office/2006/metadata/properties" ma:root="true" ma:fieldsID="4711eead745858539cbf9cd368a7fe88" ns2:_="" ns3:_="">
    <xsd:import namespace="b207abfc-1b7f-4f3b-9d17-403220e60079"/>
    <xsd:import namespace="ecddfb57-44a0-40cc-a791-7fd06697e3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7abfc-1b7f-4f3b-9d17-403220e600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ddfb57-44a0-40cc-a791-7fd06697e3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0B968C7B-B96B-4F40-81F3-5684C3121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07abfc-1b7f-4f3b-9d17-403220e60079"/>
    <ds:schemaRef ds:uri="ecddfb57-44a0-40cc-a791-7fd06697e3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 of Minnesota</Template>
  <TotalTime>765</TotalTime>
  <Words>648</Words>
  <Application>Microsoft Office PowerPoint</Application>
  <PresentationFormat>Widescreen</PresentationFormat>
  <Paragraphs>98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Minnesota</vt:lpstr>
      <vt:lpstr>CAAPB Advisory Task Force on Public Engagement</vt:lpstr>
      <vt:lpstr>Welcome from Chair Carl Crawford</vt:lpstr>
      <vt:lpstr>Who makes decisions about monuments, memorials, and art on Capitol Mall? </vt:lpstr>
      <vt:lpstr>Why have I been asked to participate in today’s meeting? </vt:lpstr>
      <vt:lpstr> How will my input be used? </vt:lpstr>
      <vt:lpstr>How will I know that my input has been considered? </vt:lpstr>
      <vt:lpstr>List of Arts</vt:lpstr>
      <vt:lpstr>Discussion – Question #1</vt:lpstr>
      <vt:lpstr>Discussion – Question #2</vt:lpstr>
      <vt:lpstr>Discussion – Question #3</vt:lpstr>
      <vt:lpstr>Discussion – Question #4</vt:lpstr>
      <vt:lpstr>Discussion – Question #5</vt:lpstr>
      <vt:lpstr>Survey</vt:lpstr>
      <vt:lpstr>Reflections and Questions</vt:lpstr>
      <vt:lpstr>Thank You!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Flom, Hannah A (GOV)</dc:creator>
  <cp:keywords/>
  <dc:description/>
  <cp:lastModifiedBy>Yang, Ploua (GOV)</cp:lastModifiedBy>
  <cp:revision>135</cp:revision>
  <cp:lastPrinted>2017-03-14T16:27:36Z</cp:lastPrinted>
  <dcterms:created xsi:type="dcterms:W3CDTF">2019-02-07T21:52:37Z</dcterms:created>
  <dcterms:modified xsi:type="dcterms:W3CDTF">2021-02-01T21:09:59Z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0x0101001098505DFA22BC4F94B76B0AF4810BF8</vt:lpwstr>
  </property>
</Properties>
</file>